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Lst>
  <p:sldIdLst>
    <p:sldId id="256" r:id="rId5"/>
    <p:sldId id="260" r:id="rId6"/>
    <p:sldId id="270" r:id="rId7"/>
    <p:sldId id="257" r:id="rId8"/>
    <p:sldId id="258" r:id="rId9"/>
    <p:sldId id="261" r:id="rId10"/>
    <p:sldId id="312" r:id="rId11"/>
    <p:sldId id="318" r:id="rId12"/>
    <p:sldId id="323" r:id="rId13"/>
    <p:sldId id="324" r:id="rId14"/>
    <p:sldId id="321" r:id="rId15"/>
    <p:sldId id="320" r:id="rId16"/>
    <p:sldId id="322" r:id="rId17"/>
    <p:sldId id="262" r:id="rId18"/>
    <p:sldId id="263" r:id="rId19"/>
    <p:sldId id="264" r:id="rId20"/>
    <p:sldId id="267" r:id="rId21"/>
    <p:sldId id="265" r:id="rId22"/>
    <p:sldId id="268" r:id="rId23"/>
    <p:sldId id="266" r:id="rId2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F52034-B8BF-441D-A1ED-7E8B46165EE4}" v="18" dt="2026-09-07T17:19:11.6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113" d="100"/>
          <a:sy n="113" d="100"/>
        </p:scale>
        <p:origin x="22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9/24/2026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96605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9/24/2026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67284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9/24/2026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43369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9/24/2026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71500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9/24/2026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80908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9/24/2026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53069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9/24/2026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76738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9/24/2026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127210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063319" y="657103"/>
            <a:ext cx="6483687" cy="555590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9/24/2026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864752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9/24/2026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58518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9/24/2026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371322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lvl1pPr>
              <a:defRPr>
                <a:solidFill>
                  <a:schemeClr val="accent2"/>
                </a:solidFill>
              </a:defRPr>
            </a:lvl1pPr>
          </a:lstStyle>
          <a:p>
            <a:r>
              <a:rPr lang="en-US" dirty="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Tree>
    <p:extLst>
      <p:ext uri="{BB962C8B-B14F-4D97-AF65-F5344CB8AC3E}">
        <p14:creationId xmlns:p14="http://schemas.microsoft.com/office/powerpoint/2010/main" val="4679270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67F45AC6-C491-4585-A584-9CE2AF7D5500}" type="datetime1">
              <a:rPr lang="en-US" smtClean="0"/>
              <a:t>9/24/2026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256950553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 id="2147483686" r:id="rId12"/>
  </p:sldLayoutIdLst>
  <p:hf sldNum="0"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jpe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w.pikemereschool.com/calendar/?calid=1&amp;pid=7&amp;viewid=1"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23B85F9-9CA8-2B5F-4522-0B5D742E72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582720" y="1293963"/>
            <a:ext cx="4998300" cy="2459052"/>
          </a:xfrm>
        </p:spPr>
        <p:txBody>
          <a:bodyPr>
            <a:normAutofit/>
          </a:bodyPr>
          <a:lstStyle/>
          <a:p>
            <a:pPr algn="l"/>
            <a:r>
              <a:rPr lang="en-GB" sz="4800" dirty="0"/>
              <a:t>Meet the Year 3 Team!</a:t>
            </a:r>
          </a:p>
        </p:txBody>
      </p:sp>
      <p:sp>
        <p:nvSpPr>
          <p:cNvPr id="3" name="Subtitle 2"/>
          <p:cNvSpPr>
            <a:spLocks noGrp="1"/>
          </p:cNvSpPr>
          <p:nvPr>
            <p:ph type="subTitle" idx="1"/>
          </p:nvPr>
        </p:nvSpPr>
        <p:spPr>
          <a:xfrm>
            <a:off x="6582718" y="3874545"/>
            <a:ext cx="4998301" cy="1492585"/>
          </a:xfrm>
        </p:spPr>
        <p:txBody>
          <a:bodyPr vert="horz" lIns="91440" tIns="45720" rIns="91440" bIns="45720" rtlCol="0" anchor="t">
            <a:normAutofit/>
          </a:bodyPr>
          <a:lstStyle/>
          <a:p>
            <a:pPr algn="l"/>
            <a:r>
              <a:rPr lang="en-GB" sz="2000"/>
              <a:t>8.9.26</a:t>
            </a:r>
          </a:p>
        </p:txBody>
      </p:sp>
      <p:pic>
        <p:nvPicPr>
          <p:cNvPr id="5" name="Picture 4">
            <a:extLst>
              <a:ext uri="{FF2B5EF4-FFF2-40B4-BE49-F238E27FC236}">
                <a16:creationId xmlns:a16="http://schemas.microsoft.com/office/drawing/2014/main" id="{E9A706AA-AFAD-CB56-17E3-E3F047CC17E0}"/>
              </a:ext>
            </a:extLst>
          </p:cNvPr>
          <p:cNvPicPr>
            <a:picLocks noChangeAspect="1"/>
          </p:cNvPicPr>
          <p:nvPr/>
        </p:nvPicPr>
        <p:blipFill>
          <a:blip r:embed="rId2"/>
          <a:stretch>
            <a:fillRect/>
          </a:stretch>
        </p:blipFill>
        <p:spPr>
          <a:xfrm>
            <a:off x="875638" y="752476"/>
            <a:ext cx="5310996" cy="5244608"/>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B0024-F038-7135-232E-3E219C03B26C}"/>
              </a:ext>
            </a:extLst>
          </p:cNvPr>
          <p:cNvSpPr>
            <a:spLocks noGrp="1"/>
          </p:cNvSpPr>
          <p:nvPr>
            <p:ph type="title"/>
          </p:nvPr>
        </p:nvSpPr>
        <p:spPr/>
        <p:txBody>
          <a:bodyPr/>
          <a:lstStyle/>
          <a:p>
            <a:r>
              <a:rPr lang="en-GB"/>
              <a:t>Our Team</a:t>
            </a:r>
          </a:p>
        </p:txBody>
      </p:sp>
      <p:sp>
        <p:nvSpPr>
          <p:cNvPr id="3" name="Content Placeholder 2">
            <a:extLst>
              <a:ext uri="{FF2B5EF4-FFF2-40B4-BE49-F238E27FC236}">
                <a16:creationId xmlns:a16="http://schemas.microsoft.com/office/drawing/2014/main" id="{1698ADA8-B7A6-2120-6F8A-B92010639CC0}"/>
              </a:ext>
            </a:extLst>
          </p:cNvPr>
          <p:cNvSpPr>
            <a:spLocks noGrp="1"/>
          </p:cNvSpPr>
          <p:nvPr>
            <p:ph idx="1"/>
          </p:nvPr>
        </p:nvSpPr>
        <p:spPr/>
        <p:txBody>
          <a:bodyPr vert="horz" lIns="91440" tIns="45720" rIns="91440" bIns="45720" rtlCol="0" anchor="t">
            <a:normAutofit lnSpcReduction="1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Miss Cross                                    Mrs Forsyth                                          Mrs Rogers </a:t>
            </a:r>
          </a:p>
          <a:p>
            <a:pPr marL="0" indent="0">
              <a:buNone/>
            </a:pPr>
            <a:r>
              <a:rPr lang="en-GB" dirty="0"/>
              <a:t>    Class teacher                               Teaching assistant                            Teaching assistant</a:t>
            </a:r>
          </a:p>
          <a:p>
            <a:pPr marL="0" indent="0">
              <a:buNone/>
            </a:pPr>
            <a:endParaRPr lang="en-GB" dirty="0"/>
          </a:p>
        </p:txBody>
      </p:sp>
      <p:pic>
        <p:nvPicPr>
          <p:cNvPr id="8" name="Picture 7">
            <a:extLst>
              <a:ext uri="{FF2B5EF4-FFF2-40B4-BE49-F238E27FC236}">
                <a16:creationId xmlns:a16="http://schemas.microsoft.com/office/drawing/2014/main" id="{614C469A-76BF-60DF-C3B5-1C10D5C3F190}"/>
              </a:ext>
            </a:extLst>
          </p:cNvPr>
          <p:cNvPicPr>
            <a:picLocks noChangeAspect="1"/>
          </p:cNvPicPr>
          <p:nvPr/>
        </p:nvPicPr>
        <p:blipFill>
          <a:blip r:embed="rId2"/>
          <a:stretch>
            <a:fillRect/>
          </a:stretch>
        </p:blipFill>
        <p:spPr>
          <a:xfrm>
            <a:off x="220382" y="2056258"/>
            <a:ext cx="3017782" cy="3025402"/>
          </a:xfrm>
          <a:prstGeom prst="rect">
            <a:avLst/>
          </a:prstGeom>
        </p:spPr>
      </p:pic>
      <p:pic>
        <p:nvPicPr>
          <p:cNvPr id="10" name="Picture 9">
            <a:extLst>
              <a:ext uri="{FF2B5EF4-FFF2-40B4-BE49-F238E27FC236}">
                <a16:creationId xmlns:a16="http://schemas.microsoft.com/office/drawing/2014/main" id="{0F48F7C6-AAE6-84CA-5A82-91A70BB9B220}"/>
              </a:ext>
            </a:extLst>
          </p:cNvPr>
          <p:cNvPicPr>
            <a:picLocks noChangeAspect="1"/>
          </p:cNvPicPr>
          <p:nvPr/>
        </p:nvPicPr>
        <p:blipFill>
          <a:blip r:embed="rId3"/>
          <a:stretch>
            <a:fillRect/>
          </a:stretch>
        </p:blipFill>
        <p:spPr>
          <a:xfrm>
            <a:off x="4449597" y="2056258"/>
            <a:ext cx="2979678" cy="3025402"/>
          </a:xfrm>
          <a:prstGeom prst="rect">
            <a:avLst/>
          </a:prstGeom>
        </p:spPr>
      </p:pic>
      <p:pic>
        <p:nvPicPr>
          <p:cNvPr id="12" name="Picture 11">
            <a:extLst>
              <a:ext uri="{FF2B5EF4-FFF2-40B4-BE49-F238E27FC236}">
                <a16:creationId xmlns:a16="http://schemas.microsoft.com/office/drawing/2014/main" id="{E61C1A7C-0281-5A0F-C8A7-16FBAC3C1D55}"/>
              </a:ext>
            </a:extLst>
          </p:cNvPr>
          <p:cNvPicPr>
            <a:picLocks noChangeAspect="1"/>
          </p:cNvPicPr>
          <p:nvPr/>
        </p:nvPicPr>
        <p:blipFill>
          <a:blip r:embed="rId4"/>
          <a:stretch>
            <a:fillRect/>
          </a:stretch>
        </p:blipFill>
        <p:spPr>
          <a:xfrm>
            <a:off x="8355134" y="2056258"/>
            <a:ext cx="2911092" cy="3010161"/>
          </a:xfrm>
          <a:prstGeom prst="rect">
            <a:avLst/>
          </a:prstGeom>
        </p:spPr>
      </p:pic>
    </p:spTree>
    <p:extLst>
      <p:ext uri="{BB962C8B-B14F-4D97-AF65-F5344CB8AC3E}">
        <p14:creationId xmlns:p14="http://schemas.microsoft.com/office/powerpoint/2010/main" val="3131545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1CD8E-D928-78C1-9001-B9335388D9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8F9C89-191A-C6E6-7922-5B63234A4593}"/>
              </a:ext>
            </a:extLst>
          </p:cNvPr>
          <p:cNvSpPr>
            <a:spLocks noGrp="1"/>
          </p:cNvSpPr>
          <p:nvPr>
            <p:ph type="title"/>
          </p:nvPr>
        </p:nvSpPr>
        <p:spPr/>
        <p:txBody>
          <a:bodyPr/>
          <a:lstStyle/>
          <a:p>
            <a:r>
              <a:rPr lang="en-GB"/>
              <a:t>Our Team</a:t>
            </a:r>
          </a:p>
        </p:txBody>
      </p:sp>
      <p:sp>
        <p:nvSpPr>
          <p:cNvPr id="3" name="Content Placeholder 2">
            <a:extLst>
              <a:ext uri="{FF2B5EF4-FFF2-40B4-BE49-F238E27FC236}">
                <a16:creationId xmlns:a16="http://schemas.microsoft.com/office/drawing/2014/main" id="{6AC99B8E-8946-6462-A56E-6BF2968D18AF}"/>
              </a:ext>
            </a:extLst>
          </p:cNvPr>
          <p:cNvSpPr>
            <a:spLocks noGrp="1"/>
          </p:cNvSpPr>
          <p:nvPr>
            <p:ph idx="1"/>
          </p:nvPr>
        </p:nvSpPr>
        <p:spPr/>
        <p:txBody>
          <a:bodyPr vert="horz" lIns="91440" tIns="45720" rIns="91440" bIns="45720" rtlCol="0" anchor="t">
            <a:normAutofit lnSpcReduction="1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              Mrs Beddow                                                                                       Miss Tyler </a:t>
            </a:r>
          </a:p>
          <a:p>
            <a:pPr marL="0" indent="0">
              <a:buNone/>
            </a:pPr>
            <a:r>
              <a:rPr lang="en-GB" dirty="0"/>
              <a:t>    Class Teacher (Thursdays)                                                                Teaching assistant</a:t>
            </a:r>
          </a:p>
          <a:p>
            <a:pPr marL="0" indent="0">
              <a:buNone/>
            </a:pPr>
            <a:endParaRPr lang="en-GB" dirty="0"/>
          </a:p>
        </p:txBody>
      </p:sp>
      <p:pic>
        <p:nvPicPr>
          <p:cNvPr id="5" name="Picture 4">
            <a:extLst>
              <a:ext uri="{FF2B5EF4-FFF2-40B4-BE49-F238E27FC236}">
                <a16:creationId xmlns:a16="http://schemas.microsoft.com/office/drawing/2014/main" id="{E7598C4C-051B-CB44-C838-2969A1B554B9}"/>
              </a:ext>
            </a:extLst>
          </p:cNvPr>
          <p:cNvPicPr>
            <a:picLocks noChangeAspect="1"/>
          </p:cNvPicPr>
          <p:nvPr/>
        </p:nvPicPr>
        <p:blipFill>
          <a:blip r:embed="rId2"/>
          <a:stretch>
            <a:fillRect/>
          </a:stretch>
        </p:blipFill>
        <p:spPr>
          <a:xfrm>
            <a:off x="925774" y="2050738"/>
            <a:ext cx="3010161" cy="3017782"/>
          </a:xfrm>
          <a:prstGeom prst="rect">
            <a:avLst/>
          </a:prstGeom>
        </p:spPr>
      </p:pic>
      <p:pic>
        <p:nvPicPr>
          <p:cNvPr id="7" name="Picture 6">
            <a:extLst>
              <a:ext uri="{FF2B5EF4-FFF2-40B4-BE49-F238E27FC236}">
                <a16:creationId xmlns:a16="http://schemas.microsoft.com/office/drawing/2014/main" id="{EC3C093C-BA47-17B9-BF73-86CFF244F4EB}"/>
              </a:ext>
            </a:extLst>
          </p:cNvPr>
          <p:cNvPicPr>
            <a:picLocks noChangeAspect="1"/>
          </p:cNvPicPr>
          <p:nvPr/>
        </p:nvPicPr>
        <p:blipFill>
          <a:blip r:embed="rId3"/>
          <a:stretch>
            <a:fillRect/>
          </a:stretch>
        </p:blipFill>
        <p:spPr>
          <a:xfrm>
            <a:off x="8256067" y="2081221"/>
            <a:ext cx="2872989" cy="2987299"/>
          </a:xfrm>
          <a:prstGeom prst="rect">
            <a:avLst/>
          </a:prstGeom>
        </p:spPr>
      </p:pic>
    </p:spTree>
    <p:extLst>
      <p:ext uri="{BB962C8B-B14F-4D97-AF65-F5344CB8AC3E}">
        <p14:creationId xmlns:p14="http://schemas.microsoft.com/office/powerpoint/2010/main" val="1063263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733AF-C2A9-2EA4-717C-3496CFAF917A}"/>
              </a:ext>
            </a:extLst>
          </p:cNvPr>
          <p:cNvSpPr>
            <a:spLocks noGrp="1"/>
          </p:cNvSpPr>
          <p:nvPr>
            <p:ph type="title"/>
          </p:nvPr>
        </p:nvSpPr>
        <p:spPr/>
        <p:txBody>
          <a:bodyPr/>
          <a:lstStyle/>
          <a:p>
            <a:r>
              <a:rPr lang="en-GB" u="sng"/>
              <a:t>Our School Rules </a:t>
            </a:r>
            <a:br>
              <a:rPr lang="en-GB" u="sng" dirty="0"/>
            </a:br>
            <a:r>
              <a:rPr lang="en-GB" u="sng"/>
              <a:t>and Values</a:t>
            </a:r>
            <a:endParaRPr lang="en-GB" u="sng" dirty="0"/>
          </a:p>
        </p:txBody>
      </p:sp>
      <p:pic>
        <p:nvPicPr>
          <p:cNvPr id="4" name="Picture 3">
            <a:extLst>
              <a:ext uri="{FF2B5EF4-FFF2-40B4-BE49-F238E27FC236}">
                <a16:creationId xmlns:a16="http://schemas.microsoft.com/office/drawing/2014/main" id="{FCFF2C56-F8D2-F78B-9508-CF2D1111356E}"/>
              </a:ext>
            </a:extLst>
          </p:cNvPr>
          <p:cNvPicPr>
            <a:picLocks noChangeAspect="1"/>
          </p:cNvPicPr>
          <p:nvPr/>
        </p:nvPicPr>
        <p:blipFill>
          <a:blip r:embed="rId2"/>
          <a:stretch>
            <a:fillRect/>
          </a:stretch>
        </p:blipFill>
        <p:spPr>
          <a:xfrm>
            <a:off x="5158154" y="0"/>
            <a:ext cx="6858000" cy="6858000"/>
          </a:xfrm>
          <a:prstGeom prst="rect">
            <a:avLst/>
          </a:prstGeom>
        </p:spPr>
      </p:pic>
    </p:spTree>
    <p:extLst>
      <p:ext uri="{BB962C8B-B14F-4D97-AF65-F5344CB8AC3E}">
        <p14:creationId xmlns:p14="http://schemas.microsoft.com/office/powerpoint/2010/main" val="153615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0221-8DFB-E7C7-A879-29E3755AA758}"/>
              </a:ext>
            </a:extLst>
          </p:cNvPr>
          <p:cNvSpPr>
            <a:spLocks noGrp="1"/>
          </p:cNvSpPr>
          <p:nvPr>
            <p:ph type="title"/>
          </p:nvPr>
        </p:nvSpPr>
        <p:spPr/>
        <p:txBody>
          <a:bodyPr/>
          <a:lstStyle/>
          <a:p>
            <a:r>
              <a:rPr lang="en-GB" u="sng" dirty="0"/>
              <a:t>Our week</a:t>
            </a:r>
          </a:p>
        </p:txBody>
      </p:sp>
      <p:pic>
        <p:nvPicPr>
          <p:cNvPr id="4" name="Picture 3">
            <a:extLst>
              <a:ext uri="{FF2B5EF4-FFF2-40B4-BE49-F238E27FC236}">
                <a16:creationId xmlns:a16="http://schemas.microsoft.com/office/drawing/2014/main" id="{74924C4D-04D5-7578-6F7C-CE13917F78F1}"/>
              </a:ext>
            </a:extLst>
          </p:cNvPr>
          <p:cNvPicPr>
            <a:picLocks noChangeAspect="1"/>
          </p:cNvPicPr>
          <p:nvPr/>
        </p:nvPicPr>
        <p:blipFill>
          <a:blip r:embed="rId2"/>
          <a:stretch>
            <a:fillRect/>
          </a:stretch>
        </p:blipFill>
        <p:spPr>
          <a:xfrm>
            <a:off x="1791477" y="1231646"/>
            <a:ext cx="8332659" cy="5077714"/>
          </a:xfrm>
          <a:prstGeom prst="rect">
            <a:avLst/>
          </a:prstGeom>
        </p:spPr>
      </p:pic>
    </p:spTree>
    <p:extLst>
      <p:ext uri="{BB962C8B-B14F-4D97-AF65-F5344CB8AC3E}">
        <p14:creationId xmlns:p14="http://schemas.microsoft.com/office/powerpoint/2010/main" val="2896607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D6A6E-26A0-C309-15E3-3F47C77CE281}"/>
              </a:ext>
            </a:extLst>
          </p:cNvPr>
          <p:cNvSpPr>
            <a:spLocks noGrp="1"/>
          </p:cNvSpPr>
          <p:nvPr>
            <p:ph type="title"/>
          </p:nvPr>
        </p:nvSpPr>
        <p:spPr>
          <a:xfrm>
            <a:off x="146117" y="41182"/>
            <a:ext cx="10653578" cy="1132258"/>
          </a:xfrm>
        </p:spPr>
        <p:txBody>
          <a:bodyPr/>
          <a:lstStyle/>
          <a:p>
            <a:r>
              <a:rPr lang="en-GB" u="sng" dirty="0"/>
              <a:t>What we'll cover this term</a:t>
            </a:r>
          </a:p>
        </p:txBody>
      </p:sp>
      <p:pic>
        <p:nvPicPr>
          <p:cNvPr id="7" name="Picture 6">
            <a:extLst>
              <a:ext uri="{FF2B5EF4-FFF2-40B4-BE49-F238E27FC236}">
                <a16:creationId xmlns:a16="http://schemas.microsoft.com/office/drawing/2014/main" id="{5F1971B4-67D8-584E-C669-7E78754AF2F4}"/>
              </a:ext>
            </a:extLst>
          </p:cNvPr>
          <p:cNvPicPr>
            <a:picLocks noChangeAspect="1"/>
          </p:cNvPicPr>
          <p:nvPr/>
        </p:nvPicPr>
        <p:blipFill>
          <a:blip r:embed="rId2"/>
          <a:stretch>
            <a:fillRect/>
          </a:stretch>
        </p:blipFill>
        <p:spPr>
          <a:xfrm>
            <a:off x="1511557" y="568059"/>
            <a:ext cx="8808099" cy="6176748"/>
          </a:xfrm>
          <a:prstGeom prst="rect">
            <a:avLst/>
          </a:prstGeom>
        </p:spPr>
      </p:pic>
    </p:spTree>
    <p:extLst>
      <p:ext uri="{BB962C8B-B14F-4D97-AF65-F5344CB8AC3E}">
        <p14:creationId xmlns:p14="http://schemas.microsoft.com/office/powerpoint/2010/main" val="1732226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15505" y="-189507"/>
            <a:ext cx="12176495" cy="1179576"/>
          </a:xfrm>
        </p:spPr>
        <p:txBody>
          <a:bodyPr>
            <a:normAutofit/>
          </a:bodyPr>
          <a:lstStyle/>
          <a:p>
            <a:r>
              <a:rPr lang="en-US" sz="5400" u="sng" dirty="0">
                <a:cs typeface="Cavolini" panose="03000502040302020204" pitchFamily="66" charset="0"/>
              </a:rPr>
              <a:t>National Curriculum Expectations</a:t>
            </a:r>
            <a:endParaRPr lang="en-US" u="sng" dirty="0">
              <a:cs typeface="Cavolini" panose="03000502040302020204" pitchFamily="66" charset="0"/>
            </a:endParaRPr>
          </a:p>
        </p:txBody>
      </p:sp>
      <p:sp>
        <p:nvSpPr>
          <p:cNvPr id="4" name="Content Placeholder 3">
            <a:extLst>
              <a:ext uri="{FF2B5EF4-FFF2-40B4-BE49-F238E27FC236}">
                <a16:creationId xmlns:a16="http://schemas.microsoft.com/office/drawing/2014/main" id="{B0881FA9-F3B0-4912-B0E1-352094195C30}"/>
              </a:ext>
            </a:extLst>
          </p:cNvPr>
          <p:cNvSpPr>
            <a:spLocks noGrp="1"/>
          </p:cNvSpPr>
          <p:nvPr>
            <p:ph idx="1"/>
          </p:nvPr>
        </p:nvSpPr>
        <p:spPr>
          <a:xfrm>
            <a:off x="320306" y="1444487"/>
            <a:ext cx="5775694" cy="4784035"/>
          </a:xfrm>
        </p:spPr>
        <p:txBody>
          <a:bodyPr>
            <a:normAutofit/>
          </a:bodyPr>
          <a:lstStyle/>
          <a:p>
            <a:r>
              <a:rPr lang="en-US" sz="2800" dirty="0">
                <a:latin typeface="+mj-lt"/>
                <a:cs typeface="Cavolini" panose="03000502040302020204" pitchFamily="66" charset="0"/>
              </a:rPr>
              <a:t>We assess formally 3 times a year in English and Maths using NFER. This helps to see if your child is working towards expectations, age related or working at greater depth. (WT, ARE, GD) It also helps us to see where interventions are required to fill any gaps in learning.</a:t>
            </a:r>
          </a:p>
          <a:p>
            <a:endParaRPr lang="en-US" sz="2800" dirty="0">
              <a:latin typeface="Cavolini" panose="03000502040302020204" pitchFamily="66" charset="0"/>
              <a:cs typeface="Cavolini" panose="03000502040302020204" pitchFamily="66" charset="0"/>
            </a:endParaRPr>
          </a:p>
          <a:p>
            <a:pPr marL="342900" indent="-342900">
              <a:buFont typeface="Arial" panose="020B0604020202020204" pitchFamily="34" charset="0"/>
              <a:buChar char="•"/>
            </a:pPr>
            <a:endParaRPr lang="en-US" dirty="0">
              <a:latin typeface="Cavolini" panose="03000502040302020204" pitchFamily="66" charset="0"/>
              <a:cs typeface="Cavolini" panose="03000502040302020204" pitchFamily="66" charset="0"/>
            </a:endParaRPr>
          </a:p>
        </p:txBody>
      </p:sp>
      <p:pic>
        <p:nvPicPr>
          <p:cNvPr id="7" name="Picture 6">
            <a:extLst>
              <a:ext uri="{FF2B5EF4-FFF2-40B4-BE49-F238E27FC236}">
                <a16:creationId xmlns:a16="http://schemas.microsoft.com/office/drawing/2014/main" id="{6DCE002B-EDD8-CAB4-31AF-31AF3659C6FC}"/>
              </a:ext>
            </a:extLst>
          </p:cNvPr>
          <p:cNvPicPr>
            <a:picLocks noChangeAspect="1"/>
          </p:cNvPicPr>
          <p:nvPr/>
        </p:nvPicPr>
        <p:blipFill>
          <a:blip r:embed="rId2"/>
          <a:stretch>
            <a:fillRect/>
          </a:stretch>
        </p:blipFill>
        <p:spPr>
          <a:xfrm>
            <a:off x="8388221" y="1229884"/>
            <a:ext cx="3483474" cy="5089687"/>
          </a:xfrm>
          <a:prstGeom prst="rect">
            <a:avLst/>
          </a:prstGeom>
        </p:spPr>
      </p:pic>
    </p:spTree>
    <p:extLst>
      <p:ext uri="{BB962C8B-B14F-4D97-AF65-F5344CB8AC3E}">
        <p14:creationId xmlns:p14="http://schemas.microsoft.com/office/powerpoint/2010/main" val="1583098345"/>
      </p:ext>
    </p:extLst>
  </p:cSld>
  <p:clrMapOvr>
    <a:masterClrMapping/>
  </p:clrMapOvr>
  <mc:AlternateContent xmlns:mc="http://schemas.openxmlformats.org/markup-compatibility/2006" xmlns:p14="http://schemas.microsoft.com/office/powerpoint/2010/main">
    <mc:Choice Requires="p14">
      <p:transition spd="slow" p14:dur="2000" advTm="68903"/>
    </mc:Choice>
    <mc:Fallback xmlns="">
      <p:transition spd="slow" advTm="689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AFFD15F-5942-45CB-BF1F-55C20AAE2F8A}"/>
              </a:ext>
            </a:extLst>
          </p:cNvPr>
          <p:cNvSpPr txBox="1"/>
          <p:nvPr/>
        </p:nvSpPr>
        <p:spPr>
          <a:xfrm>
            <a:off x="630965" y="191525"/>
            <a:ext cx="10787269" cy="4031873"/>
          </a:xfrm>
          <a:prstGeom prst="rect">
            <a:avLst/>
          </a:prstGeom>
          <a:noFill/>
        </p:spPr>
        <p:txBody>
          <a:bodyPr wrap="square" rtlCol="0">
            <a:spAutoFit/>
          </a:bodyPr>
          <a:lstStyle/>
          <a:p>
            <a:r>
              <a:rPr lang="en-US" sz="2800" dirty="0">
                <a:latin typeface="+mj-lt"/>
                <a:cs typeface="Cavolini" panose="03000502040302020204" pitchFamily="66" charset="0"/>
              </a:rPr>
              <a:t>Y3 ARE writing needs:</a:t>
            </a:r>
          </a:p>
          <a:p>
            <a:pPr marL="342900" indent="-342900">
              <a:buFont typeface="Arial" panose="020B0604020202020204" pitchFamily="34" charset="0"/>
              <a:buChar char="•"/>
            </a:pPr>
            <a:r>
              <a:rPr lang="en-US" sz="2000" dirty="0">
                <a:latin typeface="+mj-lt"/>
                <a:cs typeface="Cavolini" panose="03000502040302020204" pitchFamily="66" charset="0"/>
              </a:rPr>
              <a:t>legible handwriting of consistent size and spacing and evidence of joins</a:t>
            </a:r>
          </a:p>
          <a:p>
            <a:pPr marL="342900" indent="-342900">
              <a:buFont typeface="Arial" panose="020B0604020202020204" pitchFamily="34" charset="0"/>
              <a:buChar char="•"/>
            </a:pPr>
            <a:r>
              <a:rPr lang="en-US" sz="2000" dirty="0">
                <a:latin typeface="+mj-lt"/>
                <a:cs typeface="Cavolini" panose="03000502040302020204" pitchFamily="66" charset="0"/>
              </a:rPr>
              <a:t>accurate spelling of Y3/4 words, and use of prefixes and suffixes</a:t>
            </a:r>
          </a:p>
          <a:p>
            <a:pPr marL="342900" indent="-342900">
              <a:buFont typeface="Arial" panose="020B0604020202020204" pitchFamily="34" charset="0"/>
              <a:buChar char="•"/>
            </a:pPr>
            <a:r>
              <a:rPr lang="en-US" sz="2000" dirty="0">
                <a:latin typeface="+mj-lt"/>
                <a:cs typeface="Cavolini" panose="03000502040302020204" pitchFamily="66" charset="0"/>
              </a:rPr>
              <a:t>coherent sentences with accurate punctuation and consistent tenses</a:t>
            </a:r>
          </a:p>
          <a:p>
            <a:pPr marL="342900" indent="-342900">
              <a:buFont typeface="Arial" panose="020B0604020202020204" pitchFamily="34" charset="0"/>
              <a:buChar char="•"/>
            </a:pPr>
            <a:r>
              <a:rPr lang="en-US" sz="2000" dirty="0">
                <a:latin typeface="+mj-lt"/>
                <a:cs typeface="Cavolini" panose="03000502040302020204" pitchFamily="66" charset="0"/>
              </a:rPr>
              <a:t>a clear beginning, middle and end to stories</a:t>
            </a:r>
          </a:p>
          <a:p>
            <a:pPr marL="342900" indent="-342900">
              <a:buFont typeface="Arial" panose="020B0604020202020204" pitchFamily="34" charset="0"/>
              <a:buChar char="•"/>
            </a:pPr>
            <a:r>
              <a:rPr lang="en-US" sz="2000" dirty="0">
                <a:latin typeface="+mj-lt"/>
                <a:cs typeface="Cavolini" panose="03000502040302020204" pitchFamily="66" charset="0"/>
              </a:rPr>
              <a:t>paragraphs to show group related ideas</a:t>
            </a:r>
          </a:p>
          <a:p>
            <a:pPr marL="342900" indent="-342900">
              <a:buFont typeface="Arial" panose="020B0604020202020204" pitchFamily="34" charset="0"/>
              <a:buChar char="•"/>
            </a:pPr>
            <a:r>
              <a:rPr lang="en-US" sz="2000" dirty="0">
                <a:latin typeface="+mj-lt"/>
                <a:cs typeface="Cavolini" panose="03000502040302020204" pitchFamily="66" charset="0"/>
              </a:rPr>
              <a:t>heading and subheadings to aid presentation</a:t>
            </a:r>
          </a:p>
          <a:p>
            <a:pPr marL="342900" indent="-342900">
              <a:buFont typeface="Arial" panose="020B0604020202020204" pitchFamily="34" charset="0"/>
              <a:buChar char="•"/>
            </a:pPr>
            <a:r>
              <a:rPr lang="en-US" sz="2000" dirty="0">
                <a:latin typeface="+mj-lt"/>
                <a:cs typeface="Cavolini" panose="03000502040302020204" pitchFamily="66" charset="0"/>
              </a:rPr>
              <a:t>description of characters and settings – using adjectives and adverbs</a:t>
            </a:r>
          </a:p>
          <a:p>
            <a:pPr marL="342900" indent="-342900">
              <a:buFont typeface="Arial" panose="020B0604020202020204" pitchFamily="34" charset="0"/>
              <a:buChar char="•"/>
            </a:pPr>
            <a:r>
              <a:rPr lang="en-US" sz="2000" dirty="0">
                <a:latin typeface="+mj-lt"/>
                <a:cs typeface="Cavolini" panose="03000502040302020204" pitchFamily="66" charset="0"/>
              </a:rPr>
              <a:t>joining of ideas through a range of conjunctions</a:t>
            </a:r>
          </a:p>
          <a:p>
            <a:pPr marL="342900" indent="-342900">
              <a:buFont typeface="Arial" panose="020B0604020202020204" pitchFamily="34" charset="0"/>
              <a:buChar char="•"/>
            </a:pPr>
            <a:r>
              <a:rPr lang="en-US" sz="2000" dirty="0">
                <a:latin typeface="+mj-lt"/>
                <a:cs typeface="Cavolini" panose="03000502040302020204" pitchFamily="66" charset="0"/>
              </a:rPr>
              <a:t>punctuation of direct speech with inverted commas</a:t>
            </a:r>
          </a:p>
          <a:p>
            <a:endParaRPr lang="en-US" sz="2000" dirty="0">
              <a:latin typeface="Cavolini" panose="03000502040302020204" pitchFamily="66" charset="0"/>
              <a:cs typeface="Cavolini" panose="03000502040302020204" pitchFamily="66" charset="0"/>
            </a:endParaRPr>
          </a:p>
          <a:p>
            <a:endParaRPr lang="en-GB" sz="2800" dirty="0">
              <a:latin typeface="Cavolini" panose="03000502040302020204" pitchFamily="66" charset="0"/>
              <a:cs typeface="Cavolini" panose="03000502040302020204" pitchFamily="66" charset="0"/>
            </a:endParaRPr>
          </a:p>
        </p:txBody>
      </p:sp>
      <p:pic>
        <p:nvPicPr>
          <p:cNvPr id="8" name="Picture 7" descr="A picture containing diagram&#10;&#10;Description automatically generated">
            <a:extLst>
              <a:ext uri="{FF2B5EF4-FFF2-40B4-BE49-F238E27FC236}">
                <a16:creationId xmlns:a16="http://schemas.microsoft.com/office/drawing/2014/main" id="{1C90AD8C-7722-41F8-8BBB-67C414BA15A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18297" y="5317242"/>
            <a:ext cx="3413924" cy="1259410"/>
          </a:xfrm>
          <a:prstGeom prst="rect">
            <a:avLst/>
          </a:prstGeom>
          <a:noFill/>
          <a:ln>
            <a:noFill/>
          </a:ln>
        </p:spPr>
      </p:pic>
      <p:pic>
        <p:nvPicPr>
          <p:cNvPr id="9" name="Picture 8" descr="Text&#10;&#10;Description automatically generated">
            <a:extLst>
              <a:ext uri="{FF2B5EF4-FFF2-40B4-BE49-F238E27FC236}">
                <a16:creationId xmlns:a16="http://schemas.microsoft.com/office/drawing/2014/main" id="{5E38105C-383E-4354-9F58-6C51B0132F70}"/>
              </a:ext>
            </a:extLst>
          </p:cNvPr>
          <p:cNvPicPr>
            <a:picLocks noChangeAspect="1"/>
          </p:cNvPicPr>
          <p:nvPr/>
        </p:nvPicPr>
        <p:blipFill>
          <a:blip r:embed="rId3"/>
          <a:stretch>
            <a:fillRect/>
          </a:stretch>
        </p:blipFill>
        <p:spPr>
          <a:xfrm>
            <a:off x="4444746" y="5308921"/>
            <a:ext cx="1203780" cy="1228622"/>
          </a:xfrm>
          <a:prstGeom prst="rect">
            <a:avLst/>
          </a:prstGeom>
        </p:spPr>
      </p:pic>
      <p:pic>
        <p:nvPicPr>
          <p:cNvPr id="10" name="Picture 9" descr="Eye Drawing Color, PNG, 1024x1024px, Eye, Black And White, Color ...">
            <a:extLst>
              <a:ext uri="{FF2B5EF4-FFF2-40B4-BE49-F238E27FC236}">
                <a16:creationId xmlns:a16="http://schemas.microsoft.com/office/drawing/2014/main" id="{226B10D4-F7E6-4069-94D7-B2826CDF502F}"/>
              </a:ext>
            </a:extLst>
          </p:cNvPr>
          <p:cNvPicPr/>
          <p:nvPr/>
        </p:nvPicPr>
        <p:blipFill>
          <a:blip r:embed="rId4" cstate="print">
            <a:extLst>
              <a:ext uri="{28A0092B-C50C-407E-A947-70E740481C1C}">
                <a14:useLocalDpi xmlns:a14="http://schemas.microsoft.com/office/drawing/2010/main" val="0"/>
              </a:ext>
            </a:extLst>
          </a:blip>
          <a:srcRect t="16234" b="21429"/>
          <a:stretch>
            <a:fillRect/>
          </a:stretch>
        </p:blipFill>
        <p:spPr bwMode="auto">
          <a:xfrm>
            <a:off x="3574303" y="5603418"/>
            <a:ext cx="600899" cy="336660"/>
          </a:xfrm>
          <a:prstGeom prst="rect">
            <a:avLst/>
          </a:prstGeom>
          <a:noFill/>
          <a:ln>
            <a:noFill/>
          </a:ln>
        </p:spPr>
      </p:pic>
      <p:pic>
        <p:nvPicPr>
          <p:cNvPr id="11" name="Picture 10">
            <a:extLst>
              <a:ext uri="{FF2B5EF4-FFF2-40B4-BE49-F238E27FC236}">
                <a16:creationId xmlns:a16="http://schemas.microsoft.com/office/drawing/2014/main" id="{9EB40167-1863-4E06-8800-E5F59B351C2D}"/>
              </a:ext>
            </a:extLst>
          </p:cNvPr>
          <p:cNvPicPr>
            <a:picLocks noChangeAspect="1"/>
          </p:cNvPicPr>
          <p:nvPr/>
        </p:nvPicPr>
        <p:blipFill>
          <a:blip r:embed="rId5"/>
          <a:stretch>
            <a:fillRect/>
          </a:stretch>
        </p:blipFill>
        <p:spPr>
          <a:xfrm>
            <a:off x="8173146" y="5372447"/>
            <a:ext cx="1203780" cy="1225627"/>
          </a:xfrm>
          <a:prstGeom prst="rect">
            <a:avLst/>
          </a:prstGeom>
        </p:spPr>
      </p:pic>
      <p:pic>
        <p:nvPicPr>
          <p:cNvPr id="13" name="Picture 12" descr="A picture containing text, electronics, sign&#10;&#10;Description automatically generated">
            <a:extLst>
              <a:ext uri="{FF2B5EF4-FFF2-40B4-BE49-F238E27FC236}">
                <a16:creationId xmlns:a16="http://schemas.microsoft.com/office/drawing/2014/main" id="{2DE1EA95-0BEC-43D3-BA64-84321AF04E69}"/>
              </a:ext>
            </a:extLst>
          </p:cNvPr>
          <p:cNvPicPr>
            <a:picLocks noChangeAspect="1"/>
          </p:cNvPicPr>
          <p:nvPr/>
        </p:nvPicPr>
        <p:blipFill>
          <a:blip r:embed="rId6"/>
          <a:stretch>
            <a:fillRect/>
          </a:stretch>
        </p:blipFill>
        <p:spPr>
          <a:xfrm>
            <a:off x="5684299" y="5357102"/>
            <a:ext cx="1203780" cy="1180441"/>
          </a:xfrm>
          <a:prstGeom prst="rect">
            <a:avLst/>
          </a:prstGeom>
        </p:spPr>
      </p:pic>
      <p:sp>
        <p:nvSpPr>
          <p:cNvPr id="14" name="TextBox 13">
            <a:extLst>
              <a:ext uri="{FF2B5EF4-FFF2-40B4-BE49-F238E27FC236}">
                <a16:creationId xmlns:a16="http://schemas.microsoft.com/office/drawing/2014/main" id="{2FFC8009-8032-48B5-95B3-BA9C711F7F56}"/>
              </a:ext>
            </a:extLst>
          </p:cNvPr>
          <p:cNvSpPr txBox="1"/>
          <p:nvPr/>
        </p:nvSpPr>
        <p:spPr>
          <a:xfrm rot="1353261">
            <a:off x="5825179" y="6045800"/>
            <a:ext cx="759939" cy="307777"/>
          </a:xfrm>
          <a:prstGeom prst="rect">
            <a:avLst/>
          </a:prstGeom>
          <a:solidFill>
            <a:srgbClr val="92D050"/>
          </a:solidFill>
        </p:spPr>
        <p:txBody>
          <a:bodyPr wrap="square" rtlCol="0">
            <a:spAutoFit/>
          </a:bodyPr>
          <a:lstStyle/>
          <a:p>
            <a:pPr algn="ctr"/>
            <a:r>
              <a:rPr lang="en-US" sz="1400" b="1" dirty="0">
                <a:latin typeface="Cavolini" panose="03000502040302020204" pitchFamily="66" charset="0"/>
                <a:cs typeface="Cavolini" panose="03000502040302020204" pitchFamily="66" charset="0"/>
              </a:rPr>
              <a:t>nouns</a:t>
            </a:r>
            <a:endParaRPr lang="en-GB" sz="1400" b="1" dirty="0">
              <a:latin typeface="Cavolini" panose="03000502040302020204" pitchFamily="66" charset="0"/>
              <a:cs typeface="Cavolini" panose="03000502040302020204" pitchFamily="66" charset="0"/>
            </a:endParaRPr>
          </a:p>
        </p:txBody>
      </p:sp>
      <p:pic>
        <p:nvPicPr>
          <p:cNvPr id="15" name="Picture 14">
            <a:extLst>
              <a:ext uri="{FF2B5EF4-FFF2-40B4-BE49-F238E27FC236}">
                <a16:creationId xmlns:a16="http://schemas.microsoft.com/office/drawing/2014/main" id="{E83F97C4-8146-474E-8CE6-FF428B2BF86B}"/>
              </a:ext>
            </a:extLst>
          </p:cNvPr>
          <p:cNvPicPr>
            <a:picLocks noChangeAspect="1"/>
          </p:cNvPicPr>
          <p:nvPr/>
        </p:nvPicPr>
        <p:blipFill rotWithShape="1">
          <a:blip r:embed="rId7"/>
          <a:srcRect l="4422" t="22651" r="5283" b="13924"/>
          <a:stretch/>
        </p:blipFill>
        <p:spPr>
          <a:xfrm>
            <a:off x="9608840" y="4577304"/>
            <a:ext cx="2114186" cy="1152938"/>
          </a:xfrm>
          <a:prstGeom prst="rect">
            <a:avLst/>
          </a:prstGeom>
        </p:spPr>
      </p:pic>
      <p:pic>
        <p:nvPicPr>
          <p:cNvPr id="16" name="Picture 15" descr="How to draw a Magpie || Bird Drawing Easy - YouTube">
            <a:extLst>
              <a:ext uri="{FF2B5EF4-FFF2-40B4-BE49-F238E27FC236}">
                <a16:creationId xmlns:a16="http://schemas.microsoft.com/office/drawing/2014/main" id="{26016E43-FEC5-43F7-B6C1-42365626BC6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l="23219" r="6691" b="23839"/>
          <a:stretch>
            <a:fillRect/>
          </a:stretch>
        </p:blipFill>
        <p:spPr bwMode="auto">
          <a:xfrm>
            <a:off x="10106020" y="3471664"/>
            <a:ext cx="1244241" cy="760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a:extLst>
              <a:ext uri="{FF2B5EF4-FFF2-40B4-BE49-F238E27FC236}">
                <a16:creationId xmlns:a16="http://schemas.microsoft.com/office/drawing/2014/main" id="{66C222C8-3982-4E7C-9091-916484B9646D}"/>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88079" y="5366436"/>
            <a:ext cx="1285067" cy="1171107"/>
          </a:xfrm>
          <a:prstGeom prst="rect">
            <a:avLst/>
          </a:prstGeom>
          <a:noFill/>
        </p:spPr>
      </p:pic>
      <p:pic>
        <p:nvPicPr>
          <p:cNvPr id="12" name="Picture 11">
            <a:extLst>
              <a:ext uri="{FF2B5EF4-FFF2-40B4-BE49-F238E27FC236}">
                <a16:creationId xmlns:a16="http://schemas.microsoft.com/office/drawing/2014/main" id="{2408A672-571C-4FC9-BB34-A92902138DA7}"/>
              </a:ext>
            </a:extLst>
          </p:cNvPr>
          <p:cNvPicPr>
            <a:picLocks noChangeAspect="1"/>
          </p:cNvPicPr>
          <p:nvPr/>
        </p:nvPicPr>
        <p:blipFill rotWithShape="1">
          <a:blip r:embed="rId10"/>
          <a:srcRect l="4312" t="20413" r="5440" b="14598"/>
          <a:stretch/>
        </p:blipFill>
        <p:spPr>
          <a:xfrm>
            <a:off x="9608840" y="5592416"/>
            <a:ext cx="2238603" cy="1024380"/>
          </a:xfrm>
          <a:prstGeom prst="rect">
            <a:avLst/>
          </a:prstGeom>
        </p:spPr>
      </p:pic>
    </p:spTree>
    <p:extLst>
      <p:ext uri="{BB962C8B-B14F-4D97-AF65-F5344CB8AC3E}">
        <p14:creationId xmlns:p14="http://schemas.microsoft.com/office/powerpoint/2010/main" val="3468798723"/>
      </p:ext>
    </p:extLst>
  </p:cSld>
  <p:clrMapOvr>
    <a:masterClrMapping/>
  </p:clrMapOvr>
  <mc:AlternateContent xmlns:mc="http://schemas.openxmlformats.org/markup-compatibility/2006" xmlns:p14="http://schemas.microsoft.com/office/powerpoint/2010/main">
    <mc:Choice Requires="p14">
      <p:transition spd="slow" p14:dur="2000" advTm="94793"/>
    </mc:Choice>
    <mc:Fallback xmlns="">
      <p:transition spd="slow" advTm="9479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F66F1-1873-3164-C867-F7E772607B6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A4AFA88-44A0-52E0-090B-EA501FB63C80}"/>
              </a:ext>
            </a:extLst>
          </p:cNvPr>
          <p:cNvSpPr txBox="1"/>
          <p:nvPr/>
        </p:nvSpPr>
        <p:spPr>
          <a:xfrm>
            <a:off x="388258" y="214391"/>
            <a:ext cx="1099930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prstClr val="black"/>
                </a:solidFill>
                <a:effectLst/>
                <a:uLnTx/>
                <a:uFillTx/>
                <a:latin typeface="Neue Haas Grotesk Text Pro"/>
                <a:ea typeface="+mn-ea"/>
                <a:cs typeface="Cavolini" panose="03000502040302020204" pitchFamily="66" charset="0"/>
              </a:rPr>
              <a:t>Reading in Year 3 </a:t>
            </a:r>
            <a:endParaRPr kumimoji="0" lang="en-GB" sz="2800" b="0" i="0" u="sng" strike="noStrike" kern="1200" cap="none" spc="0" normalizeH="0" baseline="0" noProof="0" dirty="0">
              <a:ln>
                <a:noFill/>
              </a:ln>
              <a:solidFill>
                <a:prstClr val="black"/>
              </a:solidFill>
              <a:effectLst/>
              <a:uLnTx/>
              <a:uFillTx/>
              <a:latin typeface="Neue Haas Grotesk Text Pro"/>
              <a:ea typeface="+mn-ea"/>
              <a:cs typeface="Cavolini" panose="03000502040302020204" pitchFamily="66" charset="0"/>
            </a:endParaRPr>
          </a:p>
        </p:txBody>
      </p:sp>
      <p:sp>
        <p:nvSpPr>
          <p:cNvPr id="2" name="TextBox 1">
            <a:extLst>
              <a:ext uri="{FF2B5EF4-FFF2-40B4-BE49-F238E27FC236}">
                <a16:creationId xmlns:a16="http://schemas.microsoft.com/office/drawing/2014/main" id="{FB9B8838-C572-B2D2-7ABF-3AA75355D3AE}"/>
              </a:ext>
            </a:extLst>
          </p:cNvPr>
          <p:cNvSpPr txBox="1"/>
          <p:nvPr/>
        </p:nvSpPr>
        <p:spPr>
          <a:xfrm>
            <a:off x="494522" y="961053"/>
            <a:ext cx="10893042" cy="4832092"/>
          </a:xfrm>
          <a:prstGeom prst="rect">
            <a:avLst/>
          </a:prstGeom>
          <a:noFill/>
        </p:spPr>
        <p:txBody>
          <a:bodyPr wrap="square" rtlCol="0">
            <a:spAutoFit/>
          </a:bodyPr>
          <a:lstStyle/>
          <a:p>
            <a:pPr marL="285750" indent="-285750">
              <a:buFont typeface="Arial" panose="020B0604020202020204" pitchFamily="34" charset="0"/>
              <a:buChar char="•"/>
            </a:pPr>
            <a:r>
              <a:rPr lang="en-GB" sz="2800" dirty="0"/>
              <a:t>All children placed into a reading group. Some will read daily, others x3 a week </a:t>
            </a:r>
          </a:p>
          <a:p>
            <a:pPr marL="285750" indent="-285750">
              <a:buFont typeface="Arial" panose="020B0604020202020204" pitchFamily="34" charset="0"/>
              <a:buChar char="•"/>
            </a:pPr>
            <a:r>
              <a:rPr lang="en-GB" sz="2800" dirty="0"/>
              <a:t>Reading books – colour bands that match to their reading fluency level (how many words per minute) and a reading for pleasure book will be sent home </a:t>
            </a:r>
          </a:p>
          <a:p>
            <a:pPr marL="285750" indent="-285750">
              <a:buFont typeface="Arial" panose="020B0604020202020204" pitchFamily="34" charset="0"/>
              <a:buChar char="•"/>
            </a:pPr>
            <a:r>
              <a:rPr lang="en-GB" sz="2800" dirty="0"/>
              <a:t>Keep reading every day – read to them, listen to them read</a:t>
            </a:r>
          </a:p>
          <a:p>
            <a:pPr marL="285750" indent="-285750">
              <a:buFont typeface="Arial" panose="020B0604020202020204" pitchFamily="34" charset="0"/>
              <a:buChar char="•"/>
            </a:pPr>
            <a:r>
              <a:rPr lang="en-GB" sz="2800" dirty="0"/>
              <a:t>Encourage fiction, non-fiction, comics, magazines </a:t>
            </a:r>
          </a:p>
          <a:p>
            <a:pPr marL="285750" indent="-285750">
              <a:buFont typeface="Arial" panose="020B0604020202020204" pitchFamily="34" charset="0"/>
              <a:buChar char="•"/>
            </a:pPr>
            <a:r>
              <a:rPr lang="en-GB" sz="2800" dirty="0"/>
              <a:t>Reading widely will really build their vocabulary, knowledge and foster a love of reading </a:t>
            </a:r>
          </a:p>
          <a:p>
            <a:pPr marL="285750" indent="-285750">
              <a:buFont typeface="Arial" panose="020B0604020202020204" pitchFamily="34" charset="0"/>
              <a:buChar char="•"/>
            </a:pPr>
            <a:r>
              <a:rPr lang="en-GB" sz="2800" dirty="0"/>
              <a:t>We have story time at the end of every day (my favourite part of the day!) </a:t>
            </a:r>
          </a:p>
        </p:txBody>
      </p:sp>
    </p:spTree>
    <p:extLst>
      <p:ext uri="{BB962C8B-B14F-4D97-AF65-F5344CB8AC3E}">
        <p14:creationId xmlns:p14="http://schemas.microsoft.com/office/powerpoint/2010/main" val="3452495416"/>
      </p:ext>
    </p:extLst>
  </p:cSld>
  <p:clrMapOvr>
    <a:masterClrMapping/>
  </p:clrMapOvr>
  <mc:AlternateContent xmlns:mc="http://schemas.openxmlformats.org/markup-compatibility/2006" xmlns:p14="http://schemas.microsoft.com/office/powerpoint/2010/main">
    <mc:Choice Requires="p14">
      <p:transition spd="slow" p14:dur="2000" advTm="40877"/>
    </mc:Choice>
    <mc:Fallback xmlns="">
      <p:transition spd="slow" advTm="4087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BA426-AEED-FBE6-A260-0EDC6B965D23}"/>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1D6A57F-638C-8681-531F-D0F7ABDC7977}"/>
              </a:ext>
            </a:extLst>
          </p:cNvPr>
          <p:cNvSpPr txBox="1"/>
          <p:nvPr/>
        </p:nvSpPr>
        <p:spPr>
          <a:xfrm>
            <a:off x="388258" y="214391"/>
            <a:ext cx="1099930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sng" strike="noStrike" kern="1200" cap="none" spc="0" normalizeH="0" baseline="0" noProof="0" dirty="0">
                <a:ln>
                  <a:noFill/>
                </a:ln>
                <a:solidFill>
                  <a:prstClr val="black"/>
                </a:solidFill>
                <a:effectLst/>
                <a:uLnTx/>
                <a:uFillTx/>
                <a:latin typeface="Neue Haas Grotesk Text Pro"/>
                <a:ea typeface="+mn-ea"/>
                <a:cs typeface="Cavolini" panose="03000502040302020204" pitchFamily="66" charset="0"/>
              </a:rPr>
              <a:t>Reading in Year 3 </a:t>
            </a:r>
            <a:endParaRPr kumimoji="0" lang="en-GB" sz="2800" b="0" i="0" u="sng" strike="noStrike" kern="1200" cap="none" spc="0" normalizeH="0" baseline="0" noProof="0" dirty="0">
              <a:ln>
                <a:noFill/>
              </a:ln>
              <a:solidFill>
                <a:prstClr val="black"/>
              </a:solidFill>
              <a:effectLst/>
              <a:uLnTx/>
              <a:uFillTx/>
              <a:latin typeface="Neue Haas Grotesk Text Pro"/>
              <a:ea typeface="+mn-ea"/>
              <a:cs typeface="Cavolini" panose="03000502040302020204" pitchFamily="66" charset="0"/>
            </a:endParaRPr>
          </a:p>
        </p:txBody>
      </p:sp>
      <p:pic>
        <p:nvPicPr>
          <p:cNvPr id="4" name="Picture 3">
            <a:extLst>
              <a:ext uri="{FF2B5EF4-FFF2-40B4-BE49-F238E27FC236}">
                <a16:creationId xmlns:a16="http://schemas.microsoft.com/office/drawing/2014/main" id="{2DE4691A-ECE9-84D1-CE8F-E5DD126CC03C}"/>
              </a:ext>
            </a:extLst>
          </p:cNvPr>
          <p:cNvPicPr>
            <a:picLocks noChangeAspect="1"/>
          </p:cNvPicPr>
          <p:nvPr/>
        </p:nvPicPr>
        <p:blipFill>
          <a:blip r:embed="rId2"/>
          <a:stretch>
            <a:fillRect/>
          </a:stretch>
        </p:blipFill>
        <p:spPr>
          <a:xfrm>
            <a:off x="1592830" y="737611"/>
            <a:ext cx="8590162" cy="5855730"/>
          </a:xfrm>
          <a:prstGeom prst="rect">
            <a:avLst/>
          </a:prstGeom>
        </p:spPr>
      </p:pic>
    </p:spTree>
    <p:extLst>
      <p:ext uri="{BB962C8B-B14F-4D97-AF65-F5344CB8AC3E}">
        <p14:creationId xmlns:p14="http://schemas.microsoft.com/office/powerpoint/2010/main" val="2824000719"/>
      </p:ext>
    </p:extLst>
  </p:cSld>
  <p:clrMapOvr>
    <a:masterClrMapping/>
  </p:clrMapOvr>
  <mc:AlternateContent xmlns:mc="http://schemas.openxmlformats.org/markup-compatibility/2006" xmlns:p14="http://schemas.microsoft.com/office/powerpoint/2010/main">
    <mc:Choice Requires="p14">
      <p:transition spd="slow" p14:dur="2000" advTm="40877"/>
    </mc:Choice>
    <mc:Fallback xmlns="">
      <p:transition spd="slow" advTm="4087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275BBC-141E-437D-A932-7DADA67C34F2}"/>
              </a:ext>
            </a:extLst>
          </p:cNvPr>
          <p:cNvSpPr txBox="1"/>
          <p:nvPr/>
        </p:nvSpPr>
        <p:spPr>
          <a:xfrm>
            <a:off x="968188" y="322729"/>
            <a:ext cx="10892118" cy="584775"/>
          </a:xfrm>
          <a:prstGeom prst="rect">
            <a:avLst/>
          </a:prstGeom>
          <a:noFill/>
        </p:spPr>
        <p:txBody>
          <a:bodyPr wrap="square" rtlCol="0">
            <a:spAutoFit/>
          </a:bodyPr>
          <a:lstStyle/>
          <a:p>
            <a:r>
              <a:rPr lang="en-US" sz="3200" u="sng" dirty="0"/>
              <a:t>Key maths skills and vocabulary in Year 3</a:t>
            </a:r>
            <a:endParaRPr lang="en-GB" sz="3200" u="sng" dirty="0"/>
          </a:p>
        </p:txBody>
      </p:sp>
      <p:graphicFrame>
        <p:nvGraphicFramePr>
          <p:cNvPr id="3" name="Table 3">
            <a:extLst>
              <a:ext uri="{FF2B5EF4-FFF2-40B4-BE49-F238E27FC236}">
                <a16:creationId xmlns:a16="http://schemas.microsoft.com/office/drawing/2014/main" id="{4E57EC14-1B4E-4628-8858-5711C6EAE9C0}"/>
              </a:ext>
            </a:extLst>
          </p:cNvPr>
          <p:cNvGraphicFramePr>
            <a:graphicFrameLocks noGrp="1"/>
          </p:cNvGraphicFramePr>
          <p:nvPr/>
        </p:nvGraphicFramePr>
        <p:xfrm>
          <a:off x="496047" y="907504"/>
          <a:ext cx="11199906" cy="5739803"/>
        </p:xfrm>
        <a:graphic>
          <a:graphicData uri="http://schemas.openxmlformats.org/drawingml/2006/table">
            <a:tbl>
              <a:tblPr firstRow="1" bandRow="1">
                <a:tableStyleId>{5C22544A-7EE6-4342-B048-85BDC9FD1C3A}</a:tableStyleId>
              </a:tblPr>
              <a:tblGrid>
                <a:gridCol w="5599953">
                  <a:extLst>
                    <a:ext uri="{9D8B030D-6E8A-4147-A177-3AD203B41FA5}">
                      <a16:colId xmlns:a16="http://schemas.microsoft.com/office/drawing/2014/main" val="3165038434"/>
                    </a:ext>
                  </a:extLst>
                </a:gridCol>
                <a:gridCol w="5599953">
                  <a:extLst>
                    <a:ext uri="{9D8B030D-6E8A-4147-A177-3AD203B41FA5}">
                      <a16:colId xmlns:a16="http://schemas.microsoft.com/office/drawing/2014/main" val="408615362"/>
                    </a:ext>
                  </a:extLst>
                </a:gridCol>
              </a:tblGrid>
              <a:tr h="2630843">
                <a:tc>
                  <a:txBody>
                    <a:bodyPr/>
                    <a:lstStyle/>
                    <a:p>
                      <a:r>
                        <a:rPr lang="en-US" u="sng" dirty="0">
                          <a:solidFill>
                            <a:schemeClr val="tx1"/>
                          </a:solidFill>
                        </a:rPr>
                        <a:t>Addition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accent1">
                              <a:lumMod val="50000"/>
                            </a:schemeClr>
                          </a:solidFill>
                          <a:effectLst/>
                          <a:latin typeface="+mn-lt"/>
                          <a:ea typeface="+mn-ea"/>
                          <a:cs typeface="+mn-cs"/>
                        </a:rPr>
                        <a:t>Add numbers with 3 digits: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200" dirty="0">
                        <a:solidFill>
                          <a:schemeClr val="accent1">
                            <a:lumMod val="50000"/>
                          </a:schemeClr>
                        </a:solidFill>
                        <a:effectLst/>
                        <a:latin typeface="+mn-lt"/>
                        <a:ea typeface="+mn-ea"/>
                        <a:cs typeface="+mn-cs"/>
                      </a:endParaRPr>
                    </a:p>
                    <a:p>
                      <a:r>
                        <a:rPr lang="en-GB" sz="1800" b="0" i="1" kern="1200" dirty="0">
                          <a:solidFill>
                            <a:schemeClr val="accent1">
                              <a:lumMod val="50000"/>
                            </a:schemeClr>
                          </a:solidFill>
                          <a:effectLst/>
                          <a:latin typeface="+mn-lt"/>
                          <a:ea typeface="+mn-ea"/>
                          <a:cs typeface="+mn-cs"/>
                        </a:rPr>
                        <a:t>+, add, more, addition plus, make, sum, total</a:t>
                      </a:r>
                    </a:p>
                    <a:p>
                      <a:r>
                        <a:rPr lang="en-GB" sz="1800" b="0" i="1" kern="1200" dirty="0">
                          <a:solidFill>
                            <a:schemeClr val="accent1">
                              <a:lumMod val="50000"/>
                            </a:schemeClr>
                          </a:solidFill>
                          <a:effectLst/>
                          <a:latin typeface="+mn-lt"/>
                          <a:ea typeface="+mn-ea"/>
                          <a:cs typeface="+mn-cs"/>
                        </a:rPr>
                        <a:t>, altogether,  double, near double, one more…, two more… ten more…, 100 more…greater, more, units, ones, tens, count, count (up) to count on (from, to) how many…? Hundreds boundary.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b="1" kern="1200" dirty="0">
                        <a:solidFill>
                          <a:schemeClr val="accent1">
                            <a:lumMod val="50000"/>
                          </a:schemeClr>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r>
                        <a:rPr lang="en-US" sz="1800" b="1" u="sng" dirty="0">
                          <a:solidFill>
                            <a:schemeClr val="tx1"/>
                          </a:solidFill>
                        </a:rPr>
                        <a:t>Subtraction</a:t>
                      </a:r>
                    </a:p>
                    <a:p>
                      <a:r>
                        <a:rPr lang="en-GB" sz="1800" b="1" kern="1200" dirty="0">
                          <a:solidFill>
                            <a:srgbClr val="C00000"/>
                          </a:solidFill>
                          <a:effectLst/>
                          <a:latin typeface="+mn-lt"/>
                          <a:ea typeface="+mn-ea"/>
                          <a:cs typeface="+mn-cs"/>
                        </a:rPr>
                        <a:t>Subtract numbers with 3 digits:</a:t>
                      </a:r>
                    </a:p>
                    <a:p>
                      <a:endParaRPr lang="en-GB" sz="1800" b="1" kern="1200" dirty="0">
                        <a:solidFill>
                          <a:srgbClr val="C00000"/>
                        </a:solidFill>
                        <a:effectLst/>
                        <a:latin typeface="+mn-lt"/>
                        <a:ea typeface="+mn-ea"/>
                        <a:cs typeface="+mn-cs"/>
                      </a:endParaRPr>
                    </a:p>
                    <a:p>
                      <a:r>
                        <a:rPr lang="en-GB" sz="1800" b="0" i="1" kern="1200" dirty="0">
                          <a:solidFill>
                            <a:srgbClr val="C00000"/>
                          </a:solidFill>
                          <a:effectLst/>
                          <a:latin typeface="+mn-lt"/>
                          <a:ea typeface="+mn-ea"/>
                          <a:cs typeface="+mn-cs"/>
                        </a:rPr>
                        <a:t>-, subtract, take (away), minus </a:t>
                      </a:r>
                      <a:br>
                        <a:rPr lang="en-GB" sz="1800" b="0" i="1" kern="1200" dirty="0">
                          <a:solidFill>
                            <a:srgbClr val="C00000"/>
                          </a:solidFill>
                          <a:effectLst/>
                          <a:latin typeface="+mn-lt"/>
                          <a:ea typeface="+mn-ea"/>
                          <a:cs typeface="+mn-cs"/>
                        </a:rPr>
                      </a:br>
                      <a:r>
                        <a:rPr lang="en-GB" sz="1800" b="0" i="1" kern="1200" dirty="0">
                          <a:solidFill>
                            <a:srgbClr val="C00000"/>
                          </a:solidFill>
                          <a:effectLst/>
                          <a:latin typeface="+mn-lt"/>
                          <a:ea typeface="+mn-ea"/>
                          <a:cs typeface="+mn-cs"/>
                        </a:rPr>
                        <a:t>leave, how many are left/left over? ten less… one hundred less , how many fewer is… than …?  how much less is…? difference between, half, halve , =, equals, sign, is the same as , tens boundary, hundreds boundary, inverse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348058508"/>
                  </a:ext>
                </a:extLst>
              </a:tr>
              <a:tr h="2630843">
                <a:tc>
                  <a:txBody>
                    <a:bodyPr/>
                    <a:lstStyle/>
                    <a:p>
                      <a:r>
                        <a:rPr lang="en-US" b="1" u="sng" dirty="0">
                          <a:solidFill>
                            <a:schemeClr val="tx1"/>
                          </a:solidFill>
                        </a:rPr>
                        <a:t>Multiplication</a:t>
                      </a:r>
                    </a:p>
                    <a:p>
                      <a:r>
                        <a:rPr lang="en-GB" sz="1800" b="1" kern="1200" dirty="0">
                          <a:solidFill>
                            <a:schemeClr val="accent2">
                              <a:lumMod val="75000"/>
                            </a:schemeClr>
                          </a:solidFill>
                          <a:effectLst/>
                          <a:latin typeface="+mn-lt"/>
                          <a:ea typeface="+mn-ea"/>
                          <a:cs typeface="+mn-cs"/>
                        </a:rPr>
                        <a:t>Multiply 2-digits by a single digit number and solve problems for multiplication within the multiplication tables (3, 4 &amp; 8 – ensure rapid recall):</a:t>
                      </a:r>
                    </a:p>
                    <a:p>
                      <a:endParaRPr lang="en-GB" sz="1800" kern="1200" dirty="0">
                        <a:solidFill>
                          <a:schemeClr val="accent2">
                            <a:lumMod val="75000"/>
                          </a:schemeClr>
                        </a:solidFill>
                        <a:effectLst/>
                        <a:latin typeface="+mn-lt"/>
                        <a:ea typeface="+mn-ea"/>
                        <a:cs typeface="+mn-cs"/>
                      </a:endParaRPr>
                    </a:p>
                    <a:p>
                      <a:r>
                        <a:rPr lang="en-GB" sz="1800" i="1" kern="1200" dirty="0">
                          <a:solidFill>
                            <a:schemeClr val="accent2">
                              <a:lumMod val="75000"/>
                            </a:schemeClr>
                          </a:solidFill>
                          <a:effectLst/>
                          <a:latin typeface="+mn-lt"/>
                          <a:ea typeface="+mn-ea"/>
                          <a:cs typeface="+mn-cs"/>
                        </a:rPr>
                        <a:t>lots of, groups of , x, times, multiplication, multiply, multiplied by, multiple of, product, once, twice, three times, four, times, five times… ten times… , times as (big, long, wide and so on) , repeated addition, array, row, column</a:t>
                      </a:r>
                      <a:endParaRPr lang="en-GB" b="1" i="1" u="sn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r>
                        <a:rPr lang="en-US" b="1" u="sng" dirty="0">
                          <a:solidFill>
                            <a:schemeClr val="tx1"/>
                          </a:solidFill>
                        </a:rPr>
                        <a:t>Division</a:t>
                      </a:r>
                    </a:p>
                    <a:p>
                      <a:r>
                        <a:rPr lang="en-GB" sz="1800" b="1" kern="1200" dirty="0">
                          <a:solidFill>
                            <a:srgbClr val="00B050"/>
                          </a:solidFill>
                          <a:effectLst/>
                          <a:latin typeface="+mn-lt"/>
                          <a:ea typeface="+mn-ea"/>
                          <a:cs typeface="+mn-cs"/>
                        </a:rPr>
                        <a:t>Divide 2-digit numbers by a single digit (where there is no remainder in the final answer):</a:t>
                      </a:r>
                    </a:p>
                    <a:p>
                      <a:endParaRPr lang="en-GB" sz="1800" kern="1200" dirty="0">
                        <a:solidFill>
                          <a:srgbClr val="00B050"/>
                        </a:solidFill>
                        <a:effectLst/>
                        <a:latin typeface="+mn-lt"/>
                        <a:ea typeface="+mn-ea"/>
                        <a:cs typeface="+mn-cs"/>
                      </a:endParaRPr>
                    </a:p>
                    <a:p>
                      <a:r>
                        <a:rPr lang="en-GB" sz="1800" i="1" kern="1200" dirty="0">
                          <a:solidFill>
                            <a:srgbClr val="00B050"/>
                          </a:solidFill>
                          <a:effectLst/>
                          <a:latin typeface="+mn-lt"/>
                          <a:ea typeface="+mn-ea"/>
                          <a:cs typeface="+mn-cs"/>
                        </a:rPr>
                        <a:t>double, halve , share, share equally , one each, two each, three each… group in pairs, threes… tens , equal groups of , ÷, divide, division, divided by, divided into, left, left over, remainder</a:t>
                      </a:r>
                    </a:p>
                    <a:p>
                      <a:endParaRPr lang="en-GB" b="1" u="sn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90780112"/>
                  </a:ext>
                </a:extLst>
              </a:tr>
            </a:tbl>
          </a:graphicData>
        </a:graphic>
      </p:graphicFrame>
    </p:spTree>
    <p:extLst>
      <p:ext uri="{BB962C8B-B14F-4D97-AF65-F5344CB8AC3E}">
        <p14:creationId xmlns:p14="http://schemas.microsoft.com/office/powerpoint/2010/main" val="801969164"/>
      </p:ext>
    </p:extLst>
  </p:cSld>
  <p:clrMapOvr>
    <a:masterClrMapping/>
  </p:clrMapOvr>
  <mc:AlternateContent xmlns:mc="http://schemas.openxmlformats.org/markup-compatibility/2006" xmlns:p14="http://schemas.microsoft.com/office/powerpoint/2010/main">
    <mc:Choice Requires="p14">
      <p:transition spd="slow" p14:dur="2000" advTm="15404"/>
    </mc:Choice>
    <mc:Fallback xmlns="">
      <p:transition spd="slow" advTm="1540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NumBots | ttrs-logo">
            <a:extLst>
              <a:ext uri="{FF2B5EF4-FFF2-40B4-BE49-F238E27FC236}">
                <a16:creationId xmlns:a16="http://schemas.microsoft.com/office/drawing/2014/main" id="{4CC9C397-7FF6-4632-86A5-F0C1261C0F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9713" y="1478331"/>
            <a:ext cx="4097976" cy="29916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6A2DF9D-D030-498B-A514-C3AE6AAD4300}"/>
              </a:ext>
            </a:extLst>
          </p:cNvPr>
          <p:cNvSpPr txBox="1"/>
          <p:nvPr/>
        </p:nvSpPr>
        <p:spPr>
          <a:xfrm>
            <a:off x="938764" y="634269"/>
            <a:ext cx="10999306" cy="3539430"/>
          </a:xfrm>
          <a:prstGeom prst="rect">
            <a:avLst/>
          </a:prstGeom>
          <a:noFill/>
        </p:spPr>
        <p:txBody>
          <a:bodyPr wrap="square" rtlCol="0">
            <a:spAutoFit/>
          </a:bodyPr>
          <a:lstStyle/>
          <a:p>
            <a:r>
              <a:rPr lang="en-US" sz="2800" dirty="0">
                <a:latin typeface="+mj-lt"/>
                <a:cs typeface="Cavolini" panose="03000502040302020204" pitchFamily="66" charset="0"/>
              </a:rPr>
              <a:t>The ARE in maths is to know their 2s, 3s, 4s, 5s, 8s and 10 times tables.</a:t>
            </a:r>
          </a:p>
          <a:p>
            <a:endParaRPr lang="en-US" sz="2800" dirty="0">
              <a:latin typeface="+mj-lt"/>
              <a:cs typeface="Cavolini" panose="03000502040302020204" pitchFamily="66" charset="0"/>
            </a:endParaRPr>
          </a:p>
          <a:p>
            <a:r>
              <a:rPr lang="en-US" sz="2800" dirty="0">
                <a:latin typeface="+mj-lt"/>
                <a:cs typeface="Cavolini" panose="03000502040302020204" pitchFamily="66" charset="0"/>
              </a:rPr>
              <a:t>All four ways need to fluent, e.g.    </a:t>
            </a:r>
          </a:p>
          <a:p>
            <a:r>
              <a:rPr lang="en-US" sz="2800" dirty="0">
                <a:latin typeface="+mj-lt"/>
                <a:cs typeface="Cavolini" panose="03000502040302020204" pitchFamily="66" charset="0"/>
              </a:rPr>
              <a:t>4 x 8 = 32</a:t>
            </a:r>
          </a:p>
          <a:p>
            <a:r>
              <a:rPr lang="en-US" sz="2800" dirty="0">
                <a:latin typeface="+mj-lt"/>
                <a:cs typeface="Cavolini" panose="03000502040302020204" pitchFamily="66" charset="0"/>
              </a:rPr>
              <a:t>8 x 4 = 32</a:t>
            </a:r>
          </a:p>
          <a:p>
            <a:r>
              <a:rPr lang="en-US" sz="2800" dirty="0">
                <a:latin typeface="+mj-lt"/>
                <a:cs typeface="Cavolini" panose="03000502040302020204" pitchFamily="66" charset="0"/>
              </a:rPr>
              <a:t>32 ÷ 4 = 8</a:t>
            </a:r>
          </a:p>
          <a:p>
            <a:r>
              <a:rPr lang="en-US" sz="2800" dirty="0">
                <a:latin typeface="+mj-lt"/>
                <a:cs typeface="Cavolini" panose="03000502040302020204" pitchFamily="66" charset="0"/>
              </a:rPr>
              <a:t>32 ÷ 8 = 4</a:t>
            </a:r>
            <a:endParaRPr lang="en-GB" sz="2800" dirty="0">
              <a:latin typeface="+mj-lt"/>
              <a:cs typeface="Cavolini" panose="03000502040302020204" pitchFamily="66" charset="0"/>
            </a:endParaRPr>
          </a:p>
        </p:txBody>
      </p:sp>
      <p:sp>
        <p:nvSpPr>
          <p:cNvPr id="6" name="TextBox 5">
            <a:extLst>
              <a:ext uri="{FF2B5EF4-FFF2-40B4-BE49-F238E27FC236}">
                <a16:creationId xmlns:a16="http://schemas.microsoft.com/office/drawing/2014/main" id="{3930AC0D-BE7D-4B84-B417-FC6D40FBECE1}"/>
              </a:ext>
            </a:extLst>
          </p:cNvPr>
          <p:cNvSpPr txBox="1"/>
          <p:nvPr/>
        </p:nvSpPr>
        <p:spPr>
          <a:xfrm>
            <a:off x="1069145" y="4851018"/>
            <a:ext cx="10738544" cy="1200329"/>
          </a:xfrm>
          <a:prstGeom prst="rect">
            <a:avLst/>
          </a:prstGeom>
          <a:solidFill>
            <a:schemeClr val="accent3">
              <a:lumMod val="20000"/>
              <a:lumOff val="80000"/>
            </a:schemeClr>
          </a:solidFill>
          <a:ln>
            <a:solidFill>
              <a:schemeClr val="accent1"/>
            </a:solidFill>
          </a:ln>
        </p:spPr>
        <p:txBody>
          <a:bodyPr wrap="square" rtlCol="0">
            <a:spAutoFit/>
          </a:bodyPr>
          <a:lstStyle/>
          <a:p>
            <a:r>
              <a:rPr lang="en-US" sz="2400" dirty="0">
                <a:latin typeface="+mj-lt"/>
                <a:cs typeface="Cavolini" panose="03000502040302020204" pitchFamily="66" charset="0"/>
              </a:rPr>
              <a:t>Regular practise on TTRS is needed and tables will be set based on ability. There is a national screen of tables in Y4 where the children answer questions on an </a:t>
            </a:r>
            <a:r>
              <a:rPr lang="en-US" sz="2400" dirty="0" err="1">
                <a:latin typeface="+mj-lt"/>
                <a:cs typeface="Cavolini" panose="03000502040302020204" pitchFamily="66" charset="0"/>
              </a:rPr>
              <a:t>ipad</a:t>
            </a:r>
            <a:r>
              <a:rPr lang="en-US" sz="2400" dirty="0">
                <a:latin typeface="+mj-lt"/>
                <a:cs typeface="Cavolini" panose="03000502040302020204" pitchFamily="66" charset="0"/>
              </a:rPr>
              <a:t> in under 6 seconds.</a:t>
            </a:r>
            <a:endParaRPr lang="en-GB" sz="2400" dirty="0">
              <a:latin typeface="+mj-lt"/>
              <a:cs typeface="Cavolini" panose="03000502040302020204" pitchFamily="66" charset="0"/>
            </a:endParaRPr>
          </a:p>
        </p:txBody>
      </p:sp>
    </p:spTree>
    <p:extLst>
      <p:ext uri="{BB962C8B-B14F-4D97-AF65-F5344CB8AC3E}">
        <p14:creationId xmlns:p14="http://schemas.microsoft.com/office/powerpoint/2010/main" val="2424070246"/>
      </p:ext>
    </p:extLst>
  </p:cSld>
  <p:clrMapOvr>
    <a:masterClrMapping/>
  </p:clrMapOvr>
  <mc:AlternateContent xmlns:mc="http://schemas.openxmlformats.org/markup-compatibility/2006" xmlns:p14="http://schemas.microsoft.com/office/powerpoint/2010/main">
    <mc:Choice Requires="p14">
      <p:transition spd="slow" p14:dur="2000" advTm="40877"/>
    </mc:Choice>
    <mc:Fallback xmlns="">
      <p:transition spd="slow" advTm="4087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3C927-81CF-FD03-35F5-D16E244DAF3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24C38340-2107-CD6D-1046-F8D37AB4F154}"/>
              </a:ext>
            </a:extLst>
          </p:cNvPr>
          <p:cNvSpPr txBox="1"/>
          <p:nvPr/>
        </p:nvSpPr>
        <p:spPr>
          <a:xfrm>
            <a:off x="117671" y="149077"/>
            <a:ext cx="10999306" cy="523220"/>
          </a:xfrm>
          <a:prstGeom prst="rect">
            <a:avLst/>
          </a:prstGeom>
          <a:noFill/>
        </p:spPr>
        <p:txBody>
          <a:bodyPr wrap="square" rtlCol="0">
            <a:spAutoFit/>
          </a:bodyPr>
          <a:lstStyle/>
          <a:p>
            <a:r>
              <a:rPr lang="en-GB" sz="2800" dirty="0">
                <a:latin typeface="+mj-lt"/>
                <a:cs typeface="Cavolini" panose="03000502040302020204" pitchFamily="66" charset="0"/>
              </a:rPr>
              <a:t>Other areas of maths to support at home: </a:t>
            </a:r>
          </a:p>
        </p:txBody>
      </p:sp>
      <p:sp>
        <p:nvSpPr>
          <p:cNvPr id="6" name="TextBox 5">
            <a:extLst>
              <a:ext uri="{FF2B5EF4-FFF2-40B4-BE49-F238E27FC236}">
                <a16:creationId xmlns:a16="http://schemas.microsoft.com/office/drawing/2014/main" id="{CA4FA6B7-7CFB-C3CC-F8A7-6CE91C671455}"/>
              </a:ext>
            </a:extLst>
          </p:cNvPr>
          <p:cNvSpPr txBox="1"/>
          <p:nvPr/>
        </p:nvSpPr>
        <p:spPr>
          <a:xfrm>
            <a:off x="391884" y="888275"/>
            <a:ext cx="5980923" cy="2677656"/>
          </a:xfrm>
          <a:prstGeom prst="rect">
            <a:avLst/>
          </a:prstGeom>
          <a:solidFill>
            <a:schemeClr val="accent3">
              <a:lumMod val="20000"/>
              <a:lumOff val="80000"/>
            </a:schemeClr>
          </a:solidFill>
          <a:ln>
            <a:solidFill>
              <a:schemeClr val="accent1"/>
            </a:solidFill>
          </a:ln>
        </p:spPr>
        <p:txBody>
          <a:bodyPr wrap="square" rtlCol="0">
            <a:spAutoFit/>
          </a:bodyPr>
          <a:lstStyle/>
          <a:p>
            <a:pPr marL="342900" indent="-342900">
              <a:buFont typeface="Arial" panose="020B0604020202020204" pitchFamily="34" charset="0"/>
              <a:buChar char="•"/>
            </a:pPr>
            <a:r>
              <a:rPr lang="en-GB" sz="2400" dirty="0">
                <a:latin typeface="+mj-lt"/>
                <a:cs typeface="Cavolini" panose="03000502040302020204" pitchFamily="66" charset="0"/>
              </a:rPr>
              <a:t>Covered in the Summer term – Measurement block of White Rose</a:t>
            </a:r>
          </a:p>
          <a:p>
            <a:pPr marL="342900" indent="-342900">
              <a:buFont typeface="Arial" panose="020B0604020202020204" pitchFamily="34" charset="0"/>
              <a:buChar char="•"/>
            </a:pPr>
            <a:r>
              <a:rPr lang="en-GB" sz="2400" dirty="0">
                <a:latin typeface="+mj-lt"/>
                <a:cs typeface="Cavolini" panose="03000502040302020204" pitchFamily="66" charset="0"/>
              </a:rPr>
              <a:t>Ensure half past, o’clock and then quarter past and quarter to is secure, then we link to digital </a:t>
            </a:r>
          </a:p>
          <a:p>
            <a:pPr marL="342900" indent="-342900">
              <a:buFont typeface="Arial" panose="020B0604020202020204" pitchFamily="34" charset="0"/>
              <a:buChar char="•"/>
            </a:pPr>
            <a:r>
              <a:rPr lang="en-GB" sz="2400" dirty="0">
                <a:latin typeface="+mj-lt"/>
                <a:cs typeface="Cavolini" panose="03000502040302020204" pitchFamily="66" charset="0"/>
              </a:rPr>
              <a:t>Analogue clocks at home are a real help! </a:t>
            </a:r>
          </a:p>
        </p:txBody>
      </p:sp>
      <p:pic>
        <p:nvPicPr>
          <p:cNvPr id="3" name="Picture 2">
            <a:extLst>
              <a:ext uri="{FF2B5EF4-FFF2-40B4-BE49-F238E27FC236}">
                <a16:creationId xmlns:a16="http://schemas.microsoft.com/office/drawing/2014/main" id="{5148EFA0-A070-B95D-6A2B-C4765BA210F1}"/>
              </a:ext>
            </a:extLst>
          </p:cNvPr>
          <p:cNvPicPr>
            <a:picLocks noChangeAspect="1"/>
          </p:cNvPicPr>
          <p:nvPr/>
        </p:nvPicPr>
        <p:blipFill>
          <a:blip r:embed="rId2"/>
          <a:stretch>
            <a:fillRect/>
          </a:stretch>
        </p:blipFill>
        <p:spPr>
          <a:xfrm>
            <a:off x="7916190" y="149077"/>
            <a:ext cx="3200787" cy="3564046"/>
          </a:xfrm>
          <a:prstGeom prst="rect">
            <a:avLst/>
          </a:prstGeom>
          <a:ln>
            <a:solidFill>
              <a:schemeClr val="tx1"/>
            </a:solidFill>
          </a:ln>
        </p:spPr>
      </p:pic>
      <p:pic>
        <p:nvPicPr>
          <p:cNvPr id="7" name="Picture 6">
            <a:extLst>
              <a:ext uri="{FF2B5EF4-FFF2-40B4-BE49-F238E27FC236}">
                <a16:creationId xmlns:a16="http://schemas.microsoft.com/office/drawing/2014/main" id="{B3634C83-6078-F3ED-D9AA-58440CE6293D}"/>
              </a:ext>
            </a:extLst>
          </p:cNvPr>
          <p:cNvPicPr>
            <a:picLocks noChangeAspect="1"/>
          </p:cNvPicPr>
          <p:nvPr/>
        </p:nvPicPr>
        <p:blipFill>
          <a:blip r:embed="rId3"/>
          <a:stretch>
            <a:fillRect/>
          </a:stretch>
        </p:blipFill>
        <p:spPr>
          <a:xfrm>
            <a:off x="1507562" y="4098157"/>
            <a:ext cx="2514818" cy="2339543"/>
          </a:xfrm>
          <a:prstGeom prst="rect">
            <a:avLst/>
          </a:prstGeom>
          <a:ln>
            <a:solidFill>
              <a:schemeClr val="tx1"/>
            </a:solidFill>
          </a:ln>
        </p:spPr>
      </p:pic>
      <p:sp>
        <p:nvSpPr>
          <p:cNvPr id="9" name="TextBox 8">
            <a:extLst>
              <a:ext uri="{FF2B5EF4-FFF2-40B4-BE49-F238E27FC236}">
                <a16:creationId xmlns:a16="http://schemas.microsoft.com/office/drawing/2014/main" id="{16CDFB7F-98EC-5DF3-AFF8-83965D55BA82}"/>
              </a:ext>
            </a:extLst>
          </p:cNvPr>
          <p:cNvSpPr txBox="1"/>
          <p:nvPr/>
        </p:nvSpPr>
        <p:spPr>
          <a:xfrm>
            <a:off x="4584440" y="3929101"/>
            <a:ext cx="5980923" cy="1938992"/>
          </a:xfrm>
          <a:prstGeom prst="rect">
            <a:avLst/>
          </a:prstGeom>
          <a:solidFill>
            <a:schemeClr val="accent3">
              <a:lumMod val="20000"/>
              <a:lumOff val="80000"/>
            </a:schemeClr>
          </a:solidFill>
          <a:ln>
            <a:solidFill>
              <a:schemeClr val="accent1"/>
            </a:solidFill>
          </a:ln>
        </p:spPr>
        <p:txBody>
          <a:bodyPr wrap="square" rtlCol="0">
            <a:spAutoFit/>
          </a:bodyPr>
          <a:lstStyle/>
          <a:p>
            <a:pPr marL="342900" indent="-342900">
              <a:buFont typeface="Arial" panose="020B0604020202020204" pitchFamily="34" charset="0"/>
              <a:buChar char="•"/>
            </a:pPr>
            <a:r>
              <a:rPr lang="en-GB" sz="2400" dirty="0">
                <a:latin typeface="+mj-lt"/>
                <a:cs typeface="Cavolini" panose="03000502040302020204" pitchFamily="66" charset="0"/>
              </a:rPr>
              <a:t>Money – covered in Summer term </a:t>
            </a:r>
          </a:p>
          <a:p>
            <a:pPr marL="342900" indent="-342900">
              <a:buFont typeface="Arial" panose="020B0604020202020204" pitchFamily="34" charset="0"/>
              <a:buChar char="•"/>
            </a:pPr>
            <a:r>
              <a:rPr lang="en-GB" sz="2400" dirty="0">
                <a:latin typeface="+mj-lt"/>
                <a:cs typeface="Cavolini" panose="03000502040302020204" pitchFamily="66" charset="0"/>
              </a:rPr>
              <a:t>Let them pay in shops, work out totals, estimate costs, calculate change </a:t>
            </a:r>
          </a:p>
          <a:p>
            <a:pPr marL="342900" indent="-342900">
              <a:buFont typeface="Arial" panose="020B0604020202020204" pitchFamily="34" charset="0"/>
              <a:buChar char="•"/>
            </a:pPr>
            <a:r>
              <a:rPr lang="en-GB" sz="2400" dirty="0">
                <a:latin typeface="+mj-lt"/>
                <a:cs typeface="Cavolini" panose="03000502040302020204" pitchFamily="66" charset="0"/>
              </a:rPr>
              <a:t>It’s valuable to let them see coins and notes in real life </a:t>
            </a:r>
          </a:p>
        </p:txBody>
      </p:sp>
    </p:spTree>
    <p:extLst>
      <p:ext uri="{BB962C8B-B14F-4D97-AF65-F5344CB8AC3E}">
        <p14:creationId xmlns:p14="http://schemas.microsoft.com/office/powerpoint/2010/main" val="1843145044"/>
      </p:ext>
    </p:extLst>
  </p:cSld>
  <p:clrMapOvr>
    <a:masterClrMapping/>
  </p:clrMapOvr>
  <mc:AlternateContent xmlns:mc="http://schemas.openxmlformats.org/markup-compatibility/2006" xmlns:p14="http://schemas.microsoft.com/office/powerpoint/2010/main">
    <mc:Choice Requires="p14">
      <p:transition spd="slow" p14:dur="2000" advTm="40877"/>
    </mc:Choice>
    <mc:Fallback xmlns="">
      <p:transition spd="slow" advTm="4087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14FFC-F509-69DD-7165-F5F8DFD7546B}"/>
              </a:ext>
            </a:extLst>
          </p:cNvPr>
          <p:cNvSpPr>
            <a:spLocks noGrp="1"/>
          </p:cNvSpPr>
          <p:nvPr>
            <p:ph type="title"/>
          </p:nvPr>
        </p:nvSpPr>
        <p:spPr>
          <a:xfrm>
            <a:off x="612648" y="548640"/>
            <a:ext cx="10653578" cy="643797"/>
          </a:xfrm>
        </p:spPr>
        <p:txBody>
          <a:bodyPr/>
          <a:lstStyle/>
          <a:p>
            <a:r>
              <a:rPr lang="en-GB" u="sng"/>
              <a:t>Communication</a:t>
            </a:r>
          </a:p>
        </p:txBody>
      </p:sp>
      <p:sp>
        <p:nvSpPr>
          <p:cNvPr id="3" name="Content Placeholder 2">
            <a:extLst>
              <a:ext uri="{FF2B5EF4-FFF2-40B4-BE49-F238E27FC236}">
                <a16:creationId xmlns:a16="http://schemas.microsoft.com/office/drawing/2014/main" id="{8FAFFEC5-772B-2799-D9C3-1667C3628CFB}"/>
              </a:ext>
            </a:extLst>
          </p:cNvPr>
          <p:cNvSpPr>
            <a:spLocks noGrp="1"/>
          </p:cNvSpPr>
          <p:nvPr>
            <p:ph idx="1"/>
          </p:nvPr>
        </p:nvSpPr>
        <p:spPr>
          <a:xfrm>
            <a:off x="612647" y="1187994"/>
            <a:ext cx="10653579" cy="5121366"/>
          </a:xfrm>
        </p:spPr>
        <p:txBody>
          <a:bodyPr vert="horz" lIns="91440" tIns="45720" rIns="91440" bIns="45720" rtlCol="0" anchor="t">
            <a:normAutofit/>
          </a:bodyPr>
          <a:lstStyle/>
          <a:p>
            <a:r>
              <a:rPr lang="en-GB" dirty="0"/>
              <a:t>Key dates – school website. Please subscribe to the calendar here: </a:t>
            </a:r>
            <a:r>
              <a:rPr lang="en-GB" dirty="0">
                <a:ea typeface="+mn-lt"/>
                <a:cs typeface="+mn-lt"/>
                <a:hlinkClick r:id="rId2"/>
              </a:rPr>
              <a:t>https://www.pikemereschool.com/calendar/?calid=1&amp;pid=7&amp;viewid=1</a:t>
            </a:r>
            <a:r>
              <a:rPr lang="en-GB" dirty="0">
                <a:ea typeface="+mn-lt"/>
                <a:cs typeface="+mn-lt"/>
              </a:rPr>
              <a:t> </a:t>
            </a:r>
          </a:p>
          <a:p>
            <a:r>
              <a:rPr lang="en-GB" dirty="0"/>
              <a:t>Newsletter (every other Friday)</a:t>
            </a:r>
          </a:p>
          <a:p>
            <a:r>
              <a:rPr lang="en-GB" dirty="0"/>
              <a:t>Class Dojo – weekly update with what's happened during the week</a:t>
            </a:r>
          </a:p>
          <a:p>
            <a:r>
              <a:rPr lang="en-GB" dirty="0"/>
              <a:t>Letters via </a:t>
            </a:r>
            <a:r>
              <a:rPr lang="en-GB" dirty="0" err="1"/>
              <a:t>SchoolComms</a:t>
            </a:r>
            <a:r>
              <a:rPr lang="en-GB" dirty="0"/>
              <a:t> about trips, visits and exciting activities</a:t>
            </a:r>
          </a:p>
          <a:p>
            <a:r>
              <a:rPr lang="en-GB" dirty="0"/>
              <a:t>Other general information (policies, staffing, school lunches) can be found on our school website.</a:t>
            </a:r>
          </a:p>
          <a:p>
            <a:r>
              <a:rPr lang="en-GB" dirty="0"/>
              <a:t>Teachers are on the door every morning – quick messages can be passed on there. Please email anything more detailed.</a:t>
            </a:r>
          </a:p>
          <a:p>
            <a:r>
              <a:rPr lang="en-GB" dirty="0"/>
              <a:t>If you need a more detailed chat, we're happy to arrange a phone call or meeting.</a:t>
            </a:r>
          </a:p>
        </p:txBody>
      </p:sp>
    </p:spTree>
    <p:extLst>
      <p:ext uri="{BB962C8B-B14F-4D97-AF65-F5344CB8AC3E}">
        <p14:creationId xmlns:p14="http://schemas.microsoft.com/office/powerpoint/2010/main" val="14997709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3C87A-BB85-1292-4D30-E44B89F3C252}"/>
              </a:ext>
            </a:extLst>
          </p:cNvPr>
          <p:cNvSpPr>
            <a:spLocks noGrp="1"/>
          </p:cNvSpPr>
          <p:nvPr>
            <p:ph type="title"/>
          </p:nvPr>
        </p:nvSpPr>
        <p:spPr/>
        <p:txBody>
          <a:bodyPr/>
          <a:lstStyle/>
          <a:p>
            <a:r>
              <a:rPr lang="en-GB" u="sng"/>
              <a:t>Class Dojo</a:t>
            </a:r>
          </a:p>
        </p:txBody>
      </p:sp>
      <p:pic>
        <p:nvPicPr>
          <p:cNvPr id="7" name="Content Placeholder 6">
            <a:extLst>
              <a:ext uri="{FF2B5EF4-FFF2-40B4-BE49-F238E27FC236}">
                <a16:creationId xmlns:a16="http://schemas.microsoft.com/office/drawing/2014/main" id="{4155BAFA-A116-EB02-225E-B427589DE81D}"/>
              </a:ext>
            </a:extLst>
          </p:cNvPr>
          <p:cNvPicPr>
            <a:picLocks noGrp="1" noChangeAspect="1"/>
          </p:cNvPicPr>
          <p:nvPr>
            <p:ph idx="1"/>
          </p:nvPr>
        </p:nvPicPr>
        <p:blipFill>
          <a:blip r:embed="rId2"/>
          <a:stretch>
            <a:fillRect/>
          </a:stretch>
        </p:blipFill>
        <p:spPr>
          <a:xfrm>
            <a:off x="9981455" y="-3929"/>
            <a:ext cx="2212731" cy="2268904"/>
          </a:xfrm>
          <a:prstGeom prst="rect">
            <a:avLst/>
          </a:prstGeom>
        </p:spPr>
      </p:pic>
      <p:sp>
        <p:nvSpPr>
          <p:cNvPr id="8" name="TextBox 7">
            <a:extLst>
              <a:ext uri="{FF2B5EF4-FFF2-40B4-BE49-F238E27FC236}">
                <a16:creationId xmlns:a16="http://schemas.microsoft.com/office/drawing/2014/main" id="{06A58567-8114-D1AB-44C9-BB9A062ED257}"/>
              </a:ext>
            </a:extLst>
          </p:cNvPr>
          <p:cNvSpPr txBox="1"/>
          <p:nvPr/>
        </p:nvSpPr>
        <p:spPr>
          <a:xfrm>
            <a:off x="4024923" y="1416538"/>
            <a:ext cx="6467230" cy="489364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228600" algn="l" rtl="0">
              <a:buFont typeface="Arial"/>
              <a:buChar char="•"/>
            </a:pPr>
            <a:r>
              <a:rPr lang="en-US" sz="2400" kern="1200">
                <a:solidFill>
                  <a:schemeClr val="tx1"/>
                </a:solidFill>
                <a:latin typeface="Calibri"/>
                <a:ea typeface="+mn-ea"/>
                <a:cs typeface="+mn-cs"/>
              </a:rPr>
              <a:t>When children demonstrate one of our school values, they will receive a dojo.</a:t>
            </a:r>
          </a:p>
          <a:p>
            <a:pPr marL="0" indent="-228600" algn="l" rtl="0">
              <a:buFont typeface="Arial"/>
              <a:buChar char="•"/>
            </a:pPr>
            <a:endParaRPr lang="en-GB"/>
          </a:p>
          <a:p>
            <a:pPr marL="0" indent="-228600" algn="l" rtl="0">
              <a:buFont typeface="Arial"/>
              <a:buChar char="•"/>
            </a:pPr>
            <a:r>
              <a:rPr lang="en-US" sz="2400" kern="1200">
                <a:solidFill>
                  <a:schemeClr val="tx1"/>
                </a:solidFill>
                <a:latin typeface="Calibri"/>
                <a:ea typeface="+mn-ea"/>
                <a:cs typeface="+mn-cs"/>
              </a:rPr>
              <a:t>Throughout the year, dojos will then build up to different milestones:</a:t>
            </a:r>
          </a:p>
          <a:p>
            <a:pPr marL="0" indent="-228600" algn="l" rtl="0">
              <a:buFont typeface="Arial"/>
              <a:buChar char="•"/>
            </a:pPr>
            <a:endParaRPr lang="en-GB"/>
          </a:p>
          <a:p>
            <a:pPr marL="283210" indent="-228600" algn="l" rtl="0">
              <a:buFont typeface="Arial"/>
              <a:buChar char="•"/>
            </a:pPr>
            <a:r>
              <a:rPr lang="en-US" sz="2400" kern="1200">
                <a:solidFill>
                  <a:schemeClr val="tx1"/>
                </a:solidFill>
                <a:latin typeface="Calibri"/>
                <a:ea typeface="+mn-ea"/>
                <a:cs typeface="+mn-cs"/>
              </a:rPr>
              <a:t>25 dojos – certificate</a:t>
            </a:r>
            <a:endParaRPr lang="en-US" sz="2400" kern="1200">
              <a:solidFill>
                <a:schemeClr val="tx1"/>
              </a:solidFill>
              <a:latin typeface="Calibri"/>
              <a:ea typeface="Calibri"/>
              <a:cs typeface="Calibri"/>
            </a:endParaRPr>
          </a:p>
          <a:p>
            <a:pPr marL="283210" indent="-228600" algn="l" rtl="0">
              <a:buFont typeface="Arial"/>
              <a:buChar char="•"/>
            </a:pPr>
            <a:r>
              <a:rPr lang="en-US" sz="2400" kern="1200">
                <a:solidFill>
                  <a:schemeClr val="tx1"/>
                </a:solidFill>
                <a:latin typeface="Calibri"/>
                <a:ea typeface="+mn-ea"/>
                <a:cs typeface="+mn-cs"/>
              </a:rPr>
              <a:t>50 dojos – bronze badge</a:t>
            </a:r>
            <a:endParaRPr lang="en-US" sz="2400" kern="1200">
              <a:solidFill>
                <a:schemeClr val="tx1"/>
              </a:solidFill>
              <a:latin typeface="Calibri"/>
              <a:ea typeface="Calibri"/>
              <a:cs typeface="Calibri"/>
            </a:endParaRPr>
          </a:p>
          <a:p>
            <a:pPr marL="283210" indent="-228600" algn="l" rtl="0">
              <a:buFont typeface="Arial"/>
              <a:buChar char="•"/>
            </a:pPr>
            <a:r>
              <a:rPr lang="en-US" sz="2400" kern="1200">
                <a:solidFill>
                  <a:schemeClr val="tx1"/>
                </a:solidFill>
                <a:latin typeface="Calibri"/>
                <a:ea typeface="+mn-ea"/>
                <a:cs typeface="+mn-cs"/>
              </a:rPr>
              <a:t>100 dojos – silver badge</a:t>
            </a:r>
            <a:endParaRPr lang="en-US" sz="2400" kern="1200">
              <a:solidFill>
                <a:schemeClr val="tx1"/>
              </a:solidFill>
              <a:latin typeface="Calibri"/>
              <a:ea typeface="Calibri"/>
              <a:cs typeface="Calibri"/>
            </a:endParaRPr>
          </a:p>
          <a:p>
            <a:pPr marL="283210" indent="-228600" algn="l" rtl="0">
              <a:buFont typeface="Arial"/>
              <a:buChar char="•"/>
            </a:pPr>
            <a:r>
              <a:rPr lang="en-US" sz="2400" kern="1200">
                <a:solidFill>
                  <a:schemeClr val="tx1"/>
                </a:solidFill>
                <a:latin typeface="Calibri"/>
                <a:ea typeface="+mn-ea"/>
                <a:cs typeface="+mn-cs"/>
              </a:rPr>
              <a:t>150 dojos – gold badge</a:t>
            </a:r>
            <a:endParaRPr lang="en-US" sz="2400" kern="1200">
              <a:solidFill>
                <a:schemeClr val="tx1"/>
              </a:solidFill>
              <a:latin typeface="Calibri"/>
              <a:ea typeface="Calibri"/>
              <a:cs typeface="Calibri"/>
            </a:endParaRPr>
          </a:p>
          <a:p>
            <a:pPr marL="283464" indent="-228600" algn="l" rtl="0">
              <a:buFont typeface="Arial"/>
              <a:buChar char="•"/>
            </a:pPr>
            <a:endParaRPr lang="en-GB"/>
          </a:p>
          <a:p>
            <a:pPr indent="-228600">
              <a:buFont typeface="Arial"/>
              <a:buChar char="•"/>
            </a:pPr>
            <a:r>
              <a:rPr lang="en-US" sz="2400" kern="1200">
                <a:latin typeface="Calibri"/>
                <a:ea typeface="+mn-ea"/>
                <a:cs typeface="+mn-cs"/>
              </a:rPr>
              <a:t>Badges will be given out during </a:t>
            </a:r>
            <a:r>
              <a:rPr lang="en-US" sz="2400">
                <a:latin typeface="Calibri"/>
              </a:rPr>
              <a:t>Star of the Week</a:t>
            </a:r>
            <a:r>
              <a:rPr lang="en-US" sz="2400" kern="1200">
                <a:latin typeface="Calibri"/>
                <a:ea typeface="+mn-ea"/>
                <a:cs typeface="+mn-cs"/>
              </a:rPr>
              <a:t> assembly</a:t>
            </a:r>
            <a:r>
              <a:rPr lang="en-US" sz="2400">
                <a:latin typeface="Calibri"/>
              </a:rPr>
              <a:t> on Friday</a:t>
            </a:r>
            <a:endParaRPr lang="en-US" sz="2400" kern="1200">
              <a:latin typeface="Calibri"/>
              <a:ea typeface="Calibri"/>
              <a:cs typeface="Calibri"/>
            </a:endParaRPr>
          </a:p>
          <a:p>
            <a:pPr algn="ctr"/>
            <a:endParaRPr lang="en-GB"/>
          </a:p>
        </p:txBody>
      </p:sp>
      <p:pic>
        <p:nvPicPr>
          <p:cNvPr id="9" name="Picture 8">
            <a:extLst>
              <a:ext uri="{FF2B5EF4-FFF2-40B4-BE49-F238E27FC236}">
                <a16:creationId xmlns:a16="http://schemas.microsoft.com/office/drawing/2014/main" id="{B1D4899B-FA4C-BC7A-6903-1F5384549EC2}"/>
              </a:ext>
            </a:extLst>
          </p:cNvPr>
          <p:cNvPicPr>
            <a:picLocks noChangeAspect="1"/>
          </p:cNvPicPr>
          <p:nvPr/>
        </p:nvPicPr>
        <p:blipFill>
          <a:blip r:embed="rId3"/>
          <a:stretch>
            <a:fillRect/>
          </a:stretch>
        </p:blipFill>
        <p:spPr>
          <a:xfrm>
            <a:off x="244231" y="2119923"/>
            <a:ext cx="3487615" cy="3487615"/>
          </a:xfrm>
          <a:prstGeom prst="rect">
            <a:avLst/>
          </a:prstGeom>
        </p:spPr>
      </p:pic>
    </p:spTree>
    <p:extLst>
      <p:ext uri="{BB962C8B-B14F-4D97-AF65-F5344CB8AC3E}">
        <p14:creationId xmlns:p14="http://schemas.microsoft.com/office/powerpoint/2010/main" val="2006584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62980-A1AA-B773-8382-F0077DA04579}"/>
              </a:ext>
            </a:extLst>
          </p:cNvPr>
          <p:cNvSpPr>
            <a:spLocks noGrp="1"/>
          </p:cNvSpPr>
          <p:nvPr>
            <p:ph type="title"/>
          </p:nvPr>
        </p:nvSpPr>
        <p:spPr>
          <a:xfrm>
            <a:off x="612648" y="548640"/>
            <a:ext cx="10653578" cy="712182"/>
          </a:xfrm>
        </p:spPr>
        <p:txBody>
          <a:bodyPr/>
          <a:lstStyle/>
          <a:p>
            <a:r>
              <a:rPr lang="en-GB" u="sng"/>
              <a:t>Our School Rules</a:t>
            </a:r>
          </a:p>
        </p:txBody>
      </p:sp>
      <p:pic>
        <p:nvPicPr>
          <p:cNvPr id="4" name="Content Placeholder 3">
            <a:extLst>
              <a:ext uri="{FF2B5EF4-FFF2-40B4-BE49-F238E27FC236}">
                <a16:creationId xmlns:a16="http://schemas.microsoft.com/office/drawing/2014/main" id="{7E0B518A-6D0F-C576-79DB-71B5CC0FC9C0}"/>
              </a:ext>
            </a:extLst>
          </p:cNvPr>
          <p:cNvPicPr>
            <a:picLocks noGrp="1" noChangeAspect="1"/>
          </p:cNvPicPr>
          <p:nvPr>
            <p:ph idx="1"/>
          </p:nvPr>
        </p:nvPicPr>
        <p:blipFill>
          <a:blip r:embed="rId2"/>
          <a:stretch>
            <a:fillRect/>
          </a:stretch>
        </p:blipFill>
        <p:spPr>
          <a:xfrm>
            <a:off x="159226" y="1264361"/>
            <a:ext cx="3256574" cy="973016"/>
          </a:xfrm>
          <a:prstGeom prst="rect">
            <a:avLst/>
          </a:prstGeom>
        </p:spPr>
      </p:pic>
      <p:pic>
        <p:nvPicPr>
          <p:cNvPr id="5" name="Picture 4">
            <a:extLst>
              <a:ext uri="{FF2B5EF4-FFF2-40B4-BE49-F238E27FC236}">
                <a16:creationId xmlns:a16="http://schemas.microsoft.com/office/drawing/2014/main" id="{D84818A6-BDCF-864C-2774-145D736C29AE}"/>
              </a:ext>
            </a:extLst>
          </p:cNvPr>
          <p:cNvPicPr>
            <a:picLocks noChangeAspect="1"/>
          </p:cNvPicPr>
          <p:nvPr/>
        </p:nvPicPr>
        <p:blipFill>
          <a:blip r:embed="rId3"/>
          <a:stretch>
            <a:fillRect/>
          </a:stretch>
        </p:blipFill>
        <p:spPr>
          <a:xfrm>
            <a:off x="4197106" y="1262185"/>
            <a:ext cx="3524251" cy="982786"/>
          </a:xfrm>
          <a:prstGeom prst="rect">
            <a:avLst/>
          </a:prstGeom>
        </p:spPr>
      </p:pic>
      <p:pic>
        <p:nvPicPr>
          <p:cNvPr id="6" name="Picture 5">
            <a:extLst>
              <a:ext uri="{FF2B5EF4-FFF2-40B4-BE49-F238E27FC236}">
                <a16:creationId xmlns:a16="http://schemas.microsoft.com/office/drawing/2014/main" id="{91CAD97E-8E65-CB00-DB8D-AFC7EE5D462A}"/>
              </a:ext>
            </a:extLst>
          </p:cNvPr>
          <p:cNvPicPr>
            <a:picLocks noChangeAspect="1"/>
          </p:cNvPicPr>
          <p:nvPr/>
        </p:nvPicPr>
        <p:blipFill>
          <a:blip r:embed="rId4"/>
          <a:stretch>
            <a:fillRect/>
          </a:stretch>
        </p:blipFill>
        <p:spPr>
          <a:xfrm>
            <a:off x="8556259" y="1262185"/>
            <a:ext cx="3441945" cy="992555"/>
          </a:xfrm>
          <a:prstGeom prst="rect">
            <a:avLst/>
          </a:prstGeom>
        </p:spPr>
      </p:pic>
      <p:pic>
        <p:nvPicPr>
          <p:cNvPr id="7" name="Picture 6">
            <a:extLst>
              <a:ext uri="{FF2B5EF4-FFF2-40B4-BE49-F238E27FC236}">
                <a16:creationId xmlns:a16="http://schemas.microsoft.com/office/drawing/2014/main" id="{445635DE-54DC-25F2-C638-AC8CC11E46B9}"/>
              </a:ext>
            </a:extLst>
          </p:cNvPr>
          <p:cNvPicPr>
            <a:picLocks noChangeAspect="1"/>
          </p:cNvPicPr>
          <p:nvPr/>
        </p:nvPicPr>
        <p:blipFill>
          <a:blip r:embed="rId5"/>
          <a:stretch>
            <a:fillRect/>
          </a:stretch>
        </p:blipFill>
        <p:spPr>
          <a:xfrm>
            <a:off x="4332830" y="2149230"/>
            <a:ext cx="3262572" cy="4708770"/>
          </a:xfrm>
          <a:prstGeom prst="rect">
            <a:avLst/>
          </a:prstGeom>
        </p:spPr>
      </p:pic>
      <p:sp>
        <p:nvSpPr>
          <p:cNvPr id="8" name="Right Brace 7">
            <a:extLst>
              <a:ext uri="{FF2B5EF4-FFF2-40B4-BE49-F238E27FC236}">
                <a16:creationId xmlns:a16="http://schemas.microsoft.com/office/drawing/2014/main" id="{1C746025-2C6C-E6BA-1FF0-630FC4659095}"/>
              </a:ext>
            </a:extLst>
          </p:cNvPr>
          <p:cNvSpPr/>
          <p:nvPr/>
        </p:nvSpPr>
        <p:spPr>
          <a:xfrm>
            <a:off x="7586869" y="4439478"/>
            <a:ext cx="728869" cy="209826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 name="TextBox 8">
            <a:extLst>
              <a:ext uri="{FF2B5EF4-FFF2-40B4-BE49-F238E27FC236}">
                <a16:creationId xmlns:a16="http://schemas.microsoft.com/office/drawing/2014/main" id="{CC828F16-3CA2-18FE-B452-A00EBA9D7E29}"/>
              </a:ext>
            </a:extLst>
          </p:cNvPr>
          <p:cNvSpPr txBox="1"/>
          <p:nvPr/>
        </p:nvSpPr>
        <p:spPr>
          <a:xfrm>
            <a:off x="8487337" y="5162401"/>
            <a:ext cx="351182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We inform parents if children </a:t>
            </a:r>
            <a:r>
              <a:rPr lang="en-GB"/>
              <a:t>reach any of these stages</a:t>
            </a:r>
          </a:p>
        </p:txBody>
      </p:sp>
    </p:spTree>
    <p:extLst>
      <p:ext uri="{BB962C8B-B14F-4D97-AF65-F5344CB8AC3E}">
        <p14:creationId xmlns:p14="http://schemas.microsoft.com/office/powerpoint/2010/main" val="2637100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6D5CF9-A7AB-CE36-2C47-2DEB5378BA37}"/>
              </a:ext>
            </a:extLst>
          </p:cNvPr>
          <p:cNvSpPr>
            <a:spLocks noGrp="1"/>
          </p:cNvSpPr>
          <p:nvPr>
            <p:ph type="title"/>
          </p:nvPr>
        </p:nvSpPr>
        <p:spPr/>
        <p:txBody>
          <a:bodyPr/>
          <a:lstStyle/>
          <a:p>
            <a:r>
              <a:rPr lang="en-GB" u="sng"/>
              <a:t>Homework</a:t>
            </a:r>
          </a:p>
        </p:txBody>
      </p:sp>
      <p:sp>
        <p:nvSpPr>
          <p:cNvPr id="3" name="Content Placeholder 2">
            <a:extLst>
              <a:ext uri="{FF2B5EF4-FFF2-40B4-BE49-F238E27FC236}">
                <a16:creationId xmlns:a16="http://schemas.microsoft.com/office/drawing/2014/main" id="{7A32121D-5A0C-FA01-0965-8A79E3A8E450}"/>
              </a:ext>
            </a:extLst>
          </p:cNvPr>
          <p:cNvSpPr>
            <a:spLocks noGrp="1"/>
          </p:cNvSpPr>
          <p:nvPr>
            <p:ph idx="1"/>
          </p:nvPr>
        </p:nvSpPr>
        <p:spPr/>
        <p:txBody>
          <a:bodyPr vert="horz" lIns="91440" tIns="45720" rIns="91440" bIns="45720" rtlCol="0" anchor="t">
            <a:normAutofit/>
          </a:bodyPr>
          <a:lstStyle/>
          <a:p>
            <a:r>
              <a:rPr lang="en-GB" dirty="0"/>
              <a:t>Your child will receive their homework book this week.</a:t>
            </a:r>
          </a:p>
          <a:p>
            <a:r>
              <a:rPr lang="en-GB" dirty="0"/>
              <a:t>Each week, a piece from each book will be set as homework to consolidate learning in class.</a:t>
            </a:r>
          </a:p>
          <a:p>
            <a:r>
              <a:rPr lang="en-GB" dirty="0"/>
              <a:t>Homework will be set each Friday to be submitted by the following Wednesday so that it can be marked before the next pieces are set.</a:t>
            </a:r>
          </a:p>
          <a:p>
            <a:r>
              <a:rPr lang="en-GB" dirty="0"/>
              <a:t>If your child has any misunderstandings from their homework, we will address this with them in school and possibly send additional practice home if appropriate.</a:t>
            </a:r>
          </a:p>
        </p:txBody>
      </p:sp>
    </p:spTree>
    <p:extLst>
      <p:ext uri="{BB962C8B-B14F-4D97-AF65-F5344CB8AC3E}">
        <p14:creationId xmlns:p14="http://schemas.microsoft.com/office/powerpoint/2010/main" val="1473878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6664A-64F2-5068-9DCE-1927BC7CE98A}"/>
              </a:ext>
            </a:extLst>
          </p:cNvPr>
          <p:cNvSpPr>
            <a:spLocks noGrp="1"/>
          </p:cNvSpPr>
          <p:nvPr>
            <p:ph type="title"/>
          </p:nvPr>
        </p:nvSpPr>
        <p:spPr>
          <a:xfrm>
            <a:off x="182802" y="157871"/>
            <a:ext cx="10653578" cy="1132258"/>
          </a:xfrm>
        </p:spPr>
        <p:txBody>
          <a:bodyPr/>
          <a:lstStyle/>
          <a:p>
            <a:r>
              <a:rPr lang="en-GB" u="sng" dirty="0"/>
              <a:t>Things to look forward to in Year 3</a:t>
            </a:r>
            <a:endParaRPr lang="en-US" u="sng" dirty="0"/>
          </a:p>
        </p:txBody>
      </p:sp>
      <p:sp>
        <p:nvSpPr>
          <p:cNvPr id="3" name="Content Placeholder 2">
            <a:extLst>
              <a:ext uri="{FF2B5EF4-FFF2-40B4-BE49-F238E27FC236}">
                <a16:creationId xmlns:a16="http://schemas.microsoft.com/office/drawing/2014/main" id="{066C85FB-5542-B0A5-0CB7-F401FA9BE3E3}"/>
              </a:ext>
            </a:extLst>
          </p:cNvPr>
          <p:cNvSpPr>
            <a:spLocks noGrp="1"/>
          </p:cNvSpPr>
          <p:nvPr>
            <p:ph idx="1"/>
          </p:nvPr>
        </p:nvSpPr>
        <p:spPr>
          <a:xfrm>
            <a:off x="182801" y="836301"/>
            <a:ext cx="11835655" cy="5473058"/>
          </a:xfrm>
        </p:spPr>
        <p:txBody>
          <a:bodyPr vert="horz" lIns="91440" tIns="45720" rIns="91440" bIns="45720" rtlCol="0" anchor="t">
            <a:normAutofit/>
          </a:bodyPr>
          <a:lstStyle/>
          <a:p>
            <a:r>
              <a:rPr lang="en-GB" dirty="0"/>
              <a:t>We have a visitor experience day booked for October linked to the Stone Age </a:t>
            </a:r>
          </a:p>
          <a:p>
            <a:r>
              <a:rPr lang="en-GB" dirty="0"/>
              <a:t>Working with Alsager Urban Wildlife on community projects </a:t>
            </a:r>
          </a:p>
          <a:p>
            <a:r>
              <a:rPr lang="en-GB" dirty="0"/>
              <a:t>Visit to Manchester Museum – Egyptians topic </a:t>
            </a:r>
          </a:p>
          <a:p>
            <a:r>
              <a:rPr lang="en-GB" dirty="0"/>
              <a:t>More responsibility – reading ambassadors, school council </a:t>
            </a:r>
          </a:p>
          <a:p>
            <a:r>
              <a:rPr lang="en-GB" dirty="0"/>
              <a:t>Visit in school from a Cheshire beekeeper </a:t>
            </a:r>
          </a:p>
          <a:p>
            <a:r>
              <a:rPr lang="en-GB" dirty="0"/>
              <a:t>Spring term geography fieldwork in Alsager </a:t>
            </a:r>
          </a:p>
          <a:p>
            <a:r>
              <a:rPr lang="en-GB" dirty="0"/>
              <a:t>More opportunities to represent Pikemere at sporting events </a:t>
            </a:r>
          </a:p>
        </p:txBody>
      </p:sp>
    </p:spTree>
    <p:extLst>
      <p:ext uri="{BB962C8B-B14F-4D97-AF65-F5344CB8AC3E}">
        <p14:creationId xmlns:p14="http://schemas.microsoft.com/office/powerpoint/2010/main" val="341867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3386C-720C-E484-1109-76FB200EE7B5}"/>
              </a:ext>
            </a:extLst>
          </p:cNvPr>
          <p:cNvSpPr>
            <a:spLocks noGrp="1"/>
          </p:cNvSpPr>
          <p:nvPr>
            <p:ph type="title"/>
          </p:nvPr>
        </p:nvSpPr>
        <p:spPr/>
        <p:txBody>
          <a:bodyPr>
            <a:normAutofit/>
          </a:bodyPr>
          <a:lstStyle/>
          <a:p>
            <a:r>
              <a:rPr lang="en-US" u="sng" dirty="0"/>
              <a:t>Attendance</a:t>
            </a:r>
          </a:p>
        </p:txBody>
      </p:sp>
      <p:sp>
        <p:nvSpPr>
          <p:cNvPr id="3" name="Content Placeholder 2">
            <a:extLst>
              <a:ext uri="{FF2B5EF4-FFF2-40B4-BE49-F238E27FC236}">
                <a16:creationId xmlns:a16="http://schemas.microsoft.com/office/drawing/2014/main" id="{37879E78-0F83-6DF4-F513-D7D20AB5672B}"/>
              </a:ext>
            </a:extLst>
          </p:cNvPr>
          <p:cNvSpPr>
            <a:spLocks noGrp="1"/>
          </p:cNvSpPr>
          <p:nvPr>
            <p:ph idx="1"/>
          </p:nvPr>
        </p:nvSpPr>
        <p:spPr/>
        <p:txBody>
          <a:bodyPr vert="horz" lIns="91440" tIns="45720" rIns="91440" bIns="45720" rtlCol="0" anchor="t">
            <a:normAutofit/>
          </a:bodyPr>
          <a:lstStyle/>
          <a:p>
            <a:r>
              <a:rPr lang="en-US" dirty="0"/>
              <a:t>Every day matters.</a:t>
            </a:r>
          </a:p>
          <a:p>
            <a:r>
              <a:rPr lang="en-US" dirty="0"/>
              <a:t>If children aren't in school, we can't teach them.</a:t>
            </a:r>
          </a:p>
          <a:p>
            <a:r>
              <a:rPr lang="en-US" dirty="0"/>
              <a:t>Missing work to be sent home to complete in order to avoid gaps in learning.</a:t>
            </a:r>
          </a:p>
        </p:txBody>
      </p:sp>
    </p:spTree>
    <p:extLst>
      <p:ext uri="{BB962C8B-B14F-4D97-AF65-F5344CB8AC3E}">
        <p14:creationId xmlns:p14="http://schemas.microsoft.com/office/powerpoint/2010/main" val="26670759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DA9942F-A18C-9E9D-BF08-9291C54E1C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71160E-EFC8-D264-FC49-60B3714BB098}"/>
              </a:ext>
            </a:extLst>
          </p:cNvPr>
          <p:cNvSpPr>
            <a:spLocks noGrp="1"/>
          </p:cNvSpPr>
          <p:nvPr>
            <p:ph type="title"/>
          </p:nvPr>
        </p:nvSpPr>
        <p:spPr>
          <a:xfrm>
            <a:off x="2809809" y="353681"/>
            <a:ext cx="6572382" cy="974310"/>
          </a:xfrm>
        </p:spPr>
        <p:txBody>
          <a:bodyPr vert="horz" lIns="91440" tIns="45720" rIns="91440" bIns="45720" rtlCol="0" anchor="b">
            <a:normAutofit/>
          </a:bodyPr>
          <a:lstStyle/>
          <a:p>
            <a:pPr algn="ctr"/>
            <a:r>
              <a:rPr lang="en-US" sz="4000"/>
              <a:t>Any questions?</a:t>
            </a:r>
          </a:p>
        </p:txBody>
      </p:sp>
      <p:pic>
        <p:nvPicPr>
          <p:cNvPr id="7" name="Graphic 6" descr="Question mark">
            <a:extLst>
              <a:ext uri="{FF2B5EF4-FFF2-40B4-BE49-F238E27FC236}">
                <a16:creationId xmlns:a16="http://schemas.microsoft.com/office/drawing/2014/main" id="{7BD4BB15-10D6-4537-33F5-CF4DAB9A8B0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930769" y="1429352"/>
            <a:ext cx="4330461" cy="4330461"/>
          </a:xfrm>
          <a:prstGeom prst="rect">
            <a:avLst/>
          </a:prstGeom>
        </p:spPr>
      </p:pic>
    </p:spTree>
    <p:extLst>
      <p:ext uri="{BB962C8B-B14F-4D97-AF65-F5344CB8AC3E}">
        <p14:creationId xmlns:p14="http://schemas.microsoft.com/office/powerpoint/2010/main" val="187633873"/>
      </p:ext>
    </p:extLst>
  </p:cSld>
  <p:clrMapOvr>
    <a:masterClrMapping/>
  </p:clrMapOvr>
</p:sld>
</file>

<file path=ppt/theme/theme1.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11fddd5-696b-43f6-b56d-54c445e95fb9">
      <Terms xmlns="http://schemas.microsoft.com/office/infopath/2007/PartnerControls"/>
    </lcf76f155ced4ddcb4097134ff3c332f>
    <TaxCatchAll xmlns="8e775c33-eeae-4982-b8d0-1fc57695231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7A88C1479EEE419200DE9236EB8086" ma:contentTypeVersion="15" ma:contentTypeDescription="Create a new document." ma:contentTypeScope="" ma:versionID="4a7abdcc593bf89678ab575db5836697">
  <xsd:schema xmlns:xsd="http://www.w3.org/2001/XMLSchema" xmlns:xs="http://www.w3.org/2001/XMLSchema" xmlns:p="http://schemas.microsoft.com/office/2006/metadata/properties" xmlns:ns2="e11fddd5-696b-43f6-b56d-54c445e95fb9" xmlns:ns3="8e775c33-eeae-4982-b8d0-1fc57695231b" targetNamespace="http://schemas.microsoft.com/office/2006/metadata/properties" ma:root="true" ma:fieldsID="386e90f3eeac7f91fc0a7f7095e97a7b" ns2:_="" ns3:_="">
    <xsd:import namespace="e11fddd5-696b-43f6-b56d-54c445e95fb9"/>
    <xsd:import namespace="8e775c33-eeae-4982-b8d0-1fc57695231b"/>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MediaServiceBillingMetadata"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1fddd5-696b-43f6-b56d-54c445e95f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BillingMetadata" ma:index="14" nillable="true" ma:displayName="MediaServiceBillingMetadata" ma:hidden="true" ma:internalName="MediaServiceBillingMetadata"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f70dea7c-953a-42e9-a08b-08d16938f2a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e775c33-eeae-4982-b8d0-1fc57695231b"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b7a1c6af-d2a1-490d-a7d2-492d895ae9aa}" ma:internalName="TaxCatchAll" ma:showField="CatchAllData" ma:web="8e775c33-eeae-4982-b8d0-1fc57695231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85DCC18-DE0A-4FEB-875F-259A2F065737}">
  <ds:schemaRefs>
    <ds:schemaRef ds:uri="http://schemas.microsoft.com/office/2006/metadata/properties"/>
    <ds:schemaRef ds:uri="http://schemas.microsoft.com/office/infopath/2007/PartnerControls"/>
    <ds:schemaRef ds:uri="e11fddd5-696b-43f6-b56d-54c445e95fb9"/>
    <ds:schemaRef ds:uri="8e775c33-eeae-4982-b8d0-1fc57695231b"/>
  </ds:schemaRefs>
</ds:datastoreItem>
</file>

<file path=customXml/itemProps2.xml><?xml version="1.0" encoding="utf-8"?>
<ds:datastoreItem xmlns:ds="http://schemas.openxmlformats.org/officeDocument/2006/customXml" ds:itemID="{5D0196CA-B45D-453B-8049-3AE8A3041E83}">
  <ds:schemaRefs>
    <ds:schemaRef ds:uri="http://schemas.microsoft.com/sharepoint/v3/contenttype/forms"/>
  </ds:schemaRefs>
</ds:datastoreItem>
</file>

<file path=customXml/itemProps3.xml><?xml version="1.0" encoding="utf-8"?>
<ds:datastoreItem xmlns:ds="http://schemas.openxmlformats.org/officeDocument/2006/customXml" ds:itemID="{245AD1DD-278C-4E62-9C49-0974D074F6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1fddd5-696b-43f6-b56d-54c445e95fb9"/>
    <ds:schemaRef ds:uri="8e775c33-eeae-4982-b8d0-1fc57695231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47</TotalTime>
  <Words>1179</Words>
  <Application>Microsoft Office PowerPoint</Application>
  <PresentationFormat>Widescreen</PresentationFormat>
  <Paragraphs>120</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Cavolini</vt:lpstr>
      <vt:lpstr>Neue Haas Grotesk Text Pro</vt:lpstr>
      <vt:lpstr>VanillaVTI</vt:lpstr>
      <vt:lpstr>Meet the Year 3 Team!</vt:lpstr>
      <vt:lpstr>Our Team</vt:lpstr>
      <vt:lpstr>Our Team</vt:lpstr>
      <vt:lpstr>Our School Rules  and Values</vt:lpstr>
      <vt:lpstr>Our week</vt:lpstr>
      <vt:lpstr>What we'll cover this term</vt:lpstr>
      <vt:lpstr>National Curriculum Expectations</vt:lpstr>
      <vt:lpstr>PowerPoint Presentation</vt:lpstr>
      <vt:lpstr>PowerPoint Presentation</vt:lpstr>
      <vt:lpstr>PowerPoint Presentation</vt:lpstr>
      <vt:lpstr>PowerPoint Presentation</vt:lpstr>
      <vt:lpstr>PowerPoint Presentation</vt:lpstr>
      <vt:lpstr>PowerPoint Presentation</vt:lpstr>
      <vt:lpstr>Communication</vt:lpstr>
      <vt:lpstr>Class Dojo</vt:lpstr>
      <vt:lpstr>Our School Rules</vt:lpstr>
      <vt:lpstr>Homework</vt:lpstr>
      <vt:lpstr>Things to look forward to in Year 3</vt:lpstr>
      <vt:lpstr>Attendance</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Year 3 Team!</dc:title>
  <dc:creator>Josephine Cross</dc:creator>
  <cp:lastModifiedBy>Josephine Cross</cp:lastModifiedBy>
  <cp:revision>274</cp:revision>
  <dcterms:created xsi:type="dcterms:W3CDTF">2026-08-28T09:19:33Z</dcterms:created>
  <dcterms:modified xsi:type="dcterms:W3CDTF">2026-09-24T08:47:21Z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0x010100417A88C1479EEE419200DE9236EB8086</vt:lpwstr>
  </property>
  <property fmtid="{D5CDD505-2E9C-101B-9397-08002B2CF9AE}" pid="3" name="MediaServiceImageTags">
    <vt:lpwstr/>
  </property>
</Properties>
</file>