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sldIdLst>
    <p:sldId id="256" r:id="rId5"/>
    <p:sldId id="260" r:id="rId6"/>
    <p:sldId id="257" r:id="rId7"/>
    <p:sldId id="258" r:id="rId8"/>
    <p:sldId id="259" r:id="rId9"/>
    <p:sldId id="269" r:id="rId10"/>
    <p:sldId id="261" r:id="rId11"/>
    <p:sldId id="262" r:id="rId12"/>
    <p:sldId id="263" r:id="rId13"/>
    <p:sldId id="264" r:id="rId14"/>
    <p:sldId id="267" r:id="rId15"/>
    <p:sldId id="265" r:id="rId16"/>
    <p:sldId id="268" r:id="rId17"/>
    <p:sldId id="266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5B7024-136C-76CF-7236-FEBD90582DE3}" v="7" dt="2026-09-15T15:16:20.7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0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8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369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50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9/15/2026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08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9/15/2026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9/15/2026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738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72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75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18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32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05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ikemereschool.com/calendar/?calid=1&amp;pid=7&amp;viewid=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23B85F9-9CA8-2B5F-4522-0B5D742E72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82720" y="1293963"/>
            <a:ext cx="4998300" cy="2459052"/>
          </a:xfrm>
        </p:spPr>
        <p:txBody>
          <a:bodyPr>
            <a:normAutofit/>
          </a:bodyPr>
          <a:lstStyle/>
          <a:p>
            <a:pPr algn="l"/>
            <a:r>
              <a:rPr lang="en-GB" sz="4800"/>
              <a:t>Meet the Year 6 Team!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2718" y="3874545"/>
            <a:ext cx="4998301" cy="14925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000" dirty="0"/>
              <a:t>15.9.26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A706AA-AFAD-CB56-17E3-E3F047CC17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638" y="752476"/>
            <a:ext cx="5310996" cy="524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B0024-F038-7135-232E-3E219C03B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Our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8ADA8-B7A6-2120-6F8A-B92010639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       Mrs Dodd                                       Mrs Shortland                                 Miss McNicholas</a:t>
            </a:r>
          </a:p>
          <a:p>
            <a:pPr marL="0" indent="0">
              <a:buNone/>
            </a:pPr>
            <a:r>
              <a:rPr lang="en-GB"/>
              <a:t>    Class teacher                               Teaching assistant                            Teaching assistant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Mrs S Dodd">
            <a:extLst>
              <a:ext uri="{FF2B5EF4-FFF2-40B4-BE49-F238E27FC236}">
                <a16:creationId xmlns:a16="http://schemas.microsoft.com/office/drawing/2014/main" id="{8920C357-F1B2-BBE2-6B4F-C0A5A35083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139" y="1155940"/>
            <a:ext cx="2734626" cy="4042912"/>
          </a:xfrm>
          <a:prstGeom prst="rect">
            <a:avLst/>
          </a:prstGeom>
        </p:spPr>
      </p:pic>
      <p:pic>
        <p:nvPicPr>
          <p:cNvPr id="5" name="Picture 4" descr="Miss M McNicholas">
            <a:extLst>
              <a:ext uri="{FF2B5EF4-FFF2-40B4-BE49-F238E27FC236}">
                <a16:creationId xmlns:a16="http://schemas.microsoft.com/office/drawing/2014/main" id="{E76635A4-BAB1-3B50-FA72-825DC1A01D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1780" y="1112808"/>
            <a:ext cx="2734627" cy="4114799"/>
          </a:xfrm>
          <a:prstGeom prst="rect">
            <a:avLst/>
          </a:prstGeom>
        </p:spPr>
      </p:pic>
      <p:pic>
        <p:nvPicPr>
          <p:cNvPr id="6" name="Picture 5" descr="Mrs J Shortland">
            <a:extLst>
              <a:ext uri="{FF2B5EF4-FFF2-40B4-BE49-F238E27FC236}">
                <a16:creationId xmlns:a16="http://schemas.microsoft.com/office/drawing/2014/main" id="{1AD8F209-82A7-8A4B-4313-3AE1FFA0D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9144" y="1421669"/>
            <a:ext cx="2929220" cy="382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54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733AF-C2A9-2EA4-717C-3496CFAF9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Our School Rules </a:t>
            </a:r>
            <a:br>
              <a:rPr lang="en-GB" u="sng"/>
            </a:br>
            <a:r>
              <a:rPr lang="en-GB" u="sng"/>
              <a:t>and Values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FF2C56-F8D2-F78B-9508-CF2D111135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154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15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0221-8DFB-E7C7-A879-29E3755AA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A typical week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E707E9B-E5BD-5968-D51E-D8425C846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8748" y="1402791"/>
            <a:ext cx="10632056" cy="461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07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15C59-EAD8-F45C-DB3F-AD2858728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What we'll cover this year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D65AD4A-BE97-F312-F8AD-E2E508F457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5456" y="1609450"/>
            <a:ext cx="6810375" cy="24193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8235F1-DE08-8C06-8473-B003763D4B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722" y="4029345"/>
            <a:ext cx="6829425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797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9A043-5BF0-7136-6D99-3040EFAF7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0134C5E-8444-AB42-9802-15C9492B7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9486" y="2565724"/>
            <a:ext cx="6819900" cy="1714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56E0F6-A572-0503-5F0F-704C97A83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7569" y="4719907"/>
            <a:ext cx="616267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076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D6A6E-26A0-C309-15E3-3F47C77CE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What we'll cover this term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58A9161-3E59-2A34-FCDD-928B1CD5C1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4228" y="1113701"/>
            <a:ext cx="9144718" cy="572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26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14FFC-F509-69DD-7165-F5F8DFD75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643797"/>
          </a:xfrm>
        </p:spPr>
        <p:txBody>
          <a:bodyPr/>
          <a:lstStyle/>
          <a:p>
            <a:r>
              <a:rPr lang="en-GB" u="sng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FFEC5-772B-2799-D9C3-1667C3628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187994"/>
            <a:ext cx="10653579" cy="51213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Key dates – school website. Please subscribe to the calendar here: </a:t>
            </a:r>
            <a:r>
              <a:rPr lang="en-GB">
                <a:ea typeface="+mn-lt"/>
                <a:cs typeface="+mn-lt"/>
                <a:hlinkClick r:id="rId2"/>
              </a:rPr>
              <a:t>https://www.pikemereschool.com/calendar/?calid=1&amp;pid=7&amp;viewid=1</a:t>
            </a:r>
            <a:r>
              <a:rPr lang="en-GB">
                <a:ea typeface="+mn-lt"/>
                <a:cs typeface="+mn-lt"/>
              </a:rPr>
              <a:t> </a:t>
            </a:r>
          </a:p>
          <a:p>
            <a:r>
              <a:rPr lang="en-GB"/>
              <a:t>Newsletter (every other Friday)</a:t>
            </a:r>
          </a:p>
          <a:p>
            <a:r>
              <a:rPr lang="en-GB"/>
              <a:t>Class Dojo – weekly update with what's happened during the week</a:t>
            </a:r>
          </a:p>
          <a:p>
            <a:r>
              <a:rPr lang="en-GB"/>
              <a:t>Letters via </a:t>
            </a:r>
            <a:r>
              <a:rPr lang="en-GB" err="1"/>
              <a:t>SchoolComms</a:t>
            </a:r>
            <a:r>
              <a:rPr lang="en-GB"/>
              <a:t> about trips, visits and exciting activities</a:t>
            </a:r>
          </a:p>
          <a:p>
            <a:r>
              <a:rPr lang="en-GB"/>
              <a:t>Other general information (policies, staffing, school lunches) can be found on our school website.</a:t>
            </a:r>
          </a:p>
          <a:p>
            <a:r>
              <a:rPr lang="en-GB"/>
              <a:t>Teachers are on the door every morning – quick messages can be passed on there. Please email anything more detailed.</a:t>
            </a:r>
          </a:p>
          <a:p>
            <a:r>
              <a:rPr lang="en-GB"/>
              <a:t>If you need a more detailed chat, we're happy to arrange a phone call or meeting.</a:t>
            </a:r>
          </a:p>
        </p:txBody>
      </p:sp>
    </p:spTree>
    <p:extLst>
      <p:ext uri="{BB962C8B-B14F-4D97-AF65-F5344CB8AC3E}">
        <p14:creationId xmlns:p14="http://schemas.microsoft.com/office/powerpoint/2010/main" val="1499770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3C87A-BB85-1292-4D30-E44B89F3C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Class Dojo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155BAFA-A116-EB02-225E-B427589DE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81455" y="-3929"/>
            <a:ext cx="2212731" cy="22689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A58567-8114-D1AB-44C9-BB9A062ED257}"/>
              </a:ext>
            </a:extLst>
          </p:cNvPr>
          <p:cNvSpPr txBox="1"/>
          <p:nvPr/>
        </p:nvSpPr>
        <p:spPr>
          <a:xfrm>
            <a:off x="4024923" y="1416538"/>
            <a:ext cx="6467230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indent="-228600" algn="l" rtl="0">
              <a:buFont typeface="Arial"/>
              <a:buChar char="•"/>
            </a:pPr>
            <a:r>
              <a:rPr lang="en-US" sz="2400" kern="120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When children demonstrate one of our school values, they will receive a dojo.</a:t>
            </a:r>
          </a:p>
          <a:p>
            <a:pPr marL="0" indent="-228600" algn="l" rtl="0">
              <a:buFont typeface="Arial"/>
              <a:buChar char="•"/>
            </a:pPr>
            <a:endParaRPr lang="en-GB"/>
          </a:p>
          <a:p>
            <a:pPr marL="0" indent="-228600" algn="l" rtl="0">
              <a:buFont typeface="Arial"/>
              <a:buChar char="•"/>
            </a:pPr>
            <a:r>
              <a:rPr lang="en-US" sz="2400" kern="120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Throughout the year, dojos will then build up to different milestones:</a:t>
            </a:r>
          </a:p>
          <a:p>
            <a:pPr marL="0" indent="-228600" algn="l" rtl="0">
              <a:buFont typeface="Arial"/>
              <a:buChar char="•"/>
            </a:pPr>
            <a:endParaRPr lang="en-GB"/>
          </a:p>
          <a:p>
            <a:pPr marL="283210" indent="-228600" algn="l" rtl="0">
              <a:buFont typeface="Arial"/>
              <a:buChar char="•"/>
            </a:pPr>
            <a:r>
              <a:rPr lang="en-US" sz="2400" kern="120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25 dojos – certificate</a:t>
            </a:r>
            <a:endParaRPr lang="en-US" sz="2400" kern="12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210" indent="-228600" algn="l" rtl="0">
              <a:buFont typeface="Arial"/>
              <a:buChar char="•"/>
            </a:pPr>
            <a:r>
              <a:rPr lang="en-US" sz="2400" kern="120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50 dojos – bronze badge</a:t>
            </a:r>
            <a:endParaRPr lang="en-US" sz="2400" kern="12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210" indent="-228600" algn="l" rtl="0">
              <a:buFont typeface="Arial"/>
              <a:buChar char="•"/>
            </a:pPr>
            <a:r>
              <a:rPr lang="en-US" sz="2400" kern="120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100 dojos – silver badge</a:t>
            </a:r>
            <a:endParaRPr lang="en-US" sz="2400" kern="12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210" indent="-228600" algn="l" rtl="0">
              <a:buFont typeface="Arial"/>
              <a:buChar char="•"/>
            </a:pPr>
            <a:r>
              <a:rPr lang="en-US" sz="2400" kern="120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150 dojos – gold badge</a:t>
            </a:r>
            <a:endParaRPr lang="en-US" sz="2400" kern="12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464" indent="-228600" algn="l" rtl="0">
              <a:buFont typeface="Arial"/>
              <a:buChar char="•"/>
            </a:pPr>
            <a:endParaRPr lang="en-GB"/>
          </a:p>
          <a:p>
            <a:pPr indent="-228600">
              <a:buFont typeface="Arial"/>
              <a:buChar char="•"/>
            </a:pPr>
            <a:r>
              <a:rPr lang="en-US" sz="2400" kern="1200">
                <a:latin typeface="Calibri"/>
                <a:ea typeface="+mn-ea"/>
                <a:cs typeface="+mn-cs"/>
              </a:rPr>
              <a:t>Badges will be given out during </a:t>
            </a:r>
            <a:r>
              <a:rPr lang="en-US" sz="2400">
                <a:latin typeface="Calibri"/>
              </a:rPr>
              <a:t>Star of the Week</a:t>
            </a:r>
            <a:r>
              <a:rPr lang="en-US" sz="2400" kern="1200">
                <a:latin typeface="Calibri"/>
                <a:ea typeface="+mn-ea"/>
                <a:cs typeface="+mn-cs"/>
              </a:rPr>
              <a:t> assembly</a:t>
            </a:r>
            <a:r>
              <a:rPr lang="en-US" sz="2400">
                <a:latin typeface="Calibri"/>
              </a:rPr>
              <a:t> on Friday</a:t>
            </a:r>
            <a:endParaRPr lang="en-US" sz="2400" kern="1200">
              <a:latin typeface="Calibri"/>
              <a:ea typeface="Calibri"/>
              <a:cs typeface="Calibri"/>
            </a:endParaRPr>
          </a:p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D4899B-FA4C-BC7A-6903-1F5384549E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231" y="2119923"/>
            <a:ext cx="3487615" cy="348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84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62980-A1AA-B773-8382-F0077DA04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712182"/>
          </a:xfrm>
        </p:spPr>
        <p:txBody>
          <a:bodyPr/>
          <a:lstStyle/>
          <a:p>
            <a:r>
              <a:rPr lang="en-GB" u="sng"/>
              <a:t>Our School Rules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0B518A-6D0F-C576-79DB-71B5CC0FC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226" y="1264361"/>
            <a:ext cx="3256574" cy="9730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4818A6-BDCF-864C-2774-145D736C2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106" y="1262185"/>
            <a:ext cx="3524251" cy="982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CAD97E-8E65-CB00-DB8D-AFC7EE5D46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6259" y="1262185"/>
            <a:ext cx="3441945" cy="9925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5635DE-54DC-25F2-C638-AC8CC11E46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2830" y="2149230"/>
            <a:ext cx="3262572" cy="4708770"/>
          </a:xfrm>
          <a:prstGeom prst="rect">
            <a:avLst/>
          </a:prstGeom>
        </p:spPr>
      </p:pic>
      <p:sp>
        <p:nvSpPr>
          <p:cNvPr id="8" name="Right Brace 7">
            <a:extLst>
              <a:ext uri="{FF2B5EF4-FFF2-40B4-BE49-F238E27FC236}">
                <a16:creationId xmlns:a16="http://schemas.microsoft.com/office/drawing/2014/main" id="{1C746025-2C6C-E6BA-1FF0-630FC4659095}"/>
              </a:ext>
            </a:extLst>
          </p:cNvPr>
          <p:cNvSpPr/>
          <p:nvPr/>
        </p:nvSpPr>
        <p:spPr>
          <a:xfrm>
            <a:off x="7586869" y="4439478"/>
            <a:ext cx="728869" cy="20982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828F16-3CA2-18FE-B452-A00EBA9D7E29}"/>
              </a:ext>
            </a:extLst>
          </p:cNvPr>
          <p:cNvSpPr txBox="1"/>
          <p:nvPr/>
        </p:nvSpPr>
        <p:spPr>
          <a:xfrm>
            <a:off x="8487337" y="5162401"/>
            <a:ext cx="351182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We inform parents if children reach any of these stages</a:t>
            </a:r>
          </a:p>
        </p:txBody>
      </p:sp>
    </p:spTree>
    <p:extLst>
      <p:ext uri="{BB962C8B-B14F-4D97-AF65-F5344CB8AC3E}">
        <p14:creationId xmlns:p14="http://schemas.microsoft.com/office/powerpoint/2010/main" val="2637100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D5CF9-A7AB-CE36-2C47-2DEB5378B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2121D-5A0C-FA01-0965-8A79E3A8E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Your child will receive two homework books (one grammar and one maths).</a:t>
            </a:r>
          </a:p>
          <a:p>
            <a:r>
              <a:rPr lang="en-GB"/>
              <a:t>Each week, a piece from each book will be set as homework to consolidate learning in class.</a:t>
            </a:r>
          </a:p>
          <a:p>
            <a:r>
              <a:rPr lang="en-GB"/>
              <a:t>Homework will be set each Friday to be submitted by the following Wednesday so that it can be marked before the next pieces are set.</a:t>
            </a:r>
          </a:p>
          <a:p>
            <a:r>
              <a:rPr lang="en-GB"/>
              <a:t>If your child has any misunderstandings from their homework, we will address this with them in school and possibly send additional practice home if appropriate.</a:t>
            </a:r>
          </a:p>
        </p:txBody>
      </p:sp>
    </p:spTree>
    <p:extLst>
      <p:ext uri="{BB962C8B-B14F-4D97-AF65-F5344CB8AC3E}">
        <p14:creationId xmlns:p14="http://schemas.microsoft.com/office/powerpoint/2010/main" val="1473878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56664A-64F2-5068-9DCE-1927BC7CE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02" y="157871"/>
            <a:ext cx="10653578" cy="1132258"/>
          </a:xfrm>
        </p:spPr>
        <p:txBody>
          <a:bodyPr/>
          <a:lstStyle/>
          <a:p>
            <a:r>
              <a:rPr lang="en-GB" u="sng"/>
              <a:t>Things to look forward to in Year 6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C85FB-5542-B0A5-0CB7-F401FA9BE3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01" y="836301"/>
            <a:ext cx="11835655" cy="54730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We already have two trips booked (Crucial Crew in October and the residential to </a:t>
            </a:r>
            <a:r>
              <a:rPr lang="en-GB" dirty="0" err="1"/>
              <a:t>RobinWood</a:t>
            </a:r>
            <a:r>
              <a:rPr lang="en-GB" dirty="0"/>
              <a:t> in January).</a:t>
            </a:r>
          </a:p>
          <a:p>
            <a:r>
              <a:rPr lang="en-GB" dirty="0"/>
              <a:t>Forest Schools' sessions each term.</a:t>
            </a:r>
          </a:p>
          <a:p>
            <a:r>
              <a:rPr lang="en-GB" dirty="0"/>
              <a:t>Responsibility in a wide range of jobs around school.</a:t>
            </a:r>
          </a:p>
          <a:p>
            <a:r>
              <a:rPr lang="en-GB" dirty="0"/>
              <a:t>Buddy time!</a:t>
            </a:r>
          </a:p>
          <a:p>
            <a:r>
              <a:rPr lang="en-GB" dirty="0"/>
              <a:t>A wide and varied curriculum.</a:t>
            </a:r>
          </a:p>
          <a:p>
            <a:r>
              <a:rPr lang="en-GB" dirty="0"/>
              <a:t>A range of sporting opportunities.</a:t>
            </a:r>
          </a:p>
          <a:p>
            <a:r>
              <a:rPr lang="en-GB" dirty="0"/>
              <a:t>SATs and KS2 production in the summer term.</a:t>
            </a:r>
          </a:p>
        </p:txBody>
      </p:sp>
    </p:spTree>
    <p:extLst>
      <p:ext uri="{BB962C8B-B14F-4D97-AF65-F5344CB8AC3E}">
        <p14:creationId xmlns:p14="http://schemas.microsoft.com/office/powerpoint/2010/main" val="341867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3386C-720C-E484-1109-76FB200EE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/>
              <a:t>Attendance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79E78-0F83-6DF4-F513-D7D20AB56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Every day matters.</a:t>
            </a:r>
          </a:p>
          <a:p>
            <a:r>
              <a:rPr lang="en-US"/>
              <a:t>If children aren't in school, we can't teach them.</a:t>
            </a:r>
          </a:p>
          <a:p>
            <a:r>
              <a:rPr lang="en-US"/>
              <a:t>Missing work to be sent home to complete in order to avoid gaps in learning.</a:t>
            </a:r>
          </a:p>
        </p:txBody>
      </p:sp>
    </p:spTree>
    <p:extLst>
      <p:ext uri="{BB962C8B-B14F-4D97-AF65-F5344CB8AC3E}">
        <p14:creationId xmlns:p14="http://schemas.microsoft.com/office/powerpoint/2010/main" val="2667075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DA9942F-A18C-9E9D-BF08-9291C54E1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71160E-EFC8-D264-FC49-60B3714BB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9809" y="353681"/>
            <a:ext cx="6572382" cy="9743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Any questions?</a:t>
            </a:r>
          </a:p>
        </p:txBody>
      </p:sp>
      <p:pic>
        <p:nvPicPr>
          <p:cNvPr id="7" name="Graphic 6" descr="Question mark">
            <a:extLst>
              <a:ext uri="{FF2B5EF4-FFF2-40B4-BE49-F238E27FC236}">
                <a16:creationId xmlns:a16="http://schemas.microsoft.com/office/drawing/2014/main" id="{7BD4BB15-10D6-4537-33F5-CF4DAB9A8B0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930769" y="1429352"/>
            <a:ext cx="4330461" cy="43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3873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7A88C1479EEE419200DE9236EB8086" ma:contentTypeVersion="15" ma:contentTypeDescription="Create a new document." ma:contentTypeScope="" ma:versionID="4a7abdcc593bf89678ab575db5836697">
  <xsd:schema xmlns:xsd="http://www.w3.org/2001/XMLSchema" xmlns:xs="http://www.w3.org/2001/XMLSchema" xmlns:p="http://schemas.microsoft.com/office/2006/metadata/properties" xmlns:ns2="e11fddd5-696b-43f6-b56d-54c445e95fb9" xmlns:ns3="8e775c33-eeae-4982-b8d0-1fc57695231b" targetNamespace="http://schemas.microsoft.com/office/2006/metadata/properties" ma:root="true" ma:fieldsID="386e90f3eeac7f91fc0a7f7095e97a7b" ns2:_="" ns3:_="">
    <xsd:import namespace="e11fddd5-696b-43f6-b56d-54c445e95fb9"/>
    <xsd:import namespace="8e775c33-eeae-4982-b8d0-1fc5769523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1fddd5-696b-43f6-b56d-54c445e95f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4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70dea7c-953a-42e9-a08b-08d16938f2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75c33-eeae-4982-b8d0-1fc57695231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b7a1c6af-d2a1-490d-a7d2-492d895ae9aa}" ma:internalName="TaxCatchAll" ma:showField="CatchAllData" ma:web="8e775c33-eeae-4982-b8d0-1fc5769523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11fddd5-696b-43f6-b56d-54c445e95fb9">
      <Terms xmlns="http://schemas.microsoft.com/office/infopath/2007/PartnerControls"/>
    </lcf76f155ced4ddcb4097134ff3c332f>
    <TaxCatchAll xmlns="8e775c33-eeae-4982-b8d0-1fc57695231b" xsi:nil="true"/>
  </documentManagement>
</p:properties>
</file>

<file path=customXml/itemProps1.xml><?xml version="1.0" encoding="utf-8"?>
<ds:datastoreItem xmlns:ds="http://schemas.openxmlformats.org/officeDocument/2006/customXml" ds:itemID="{5D0196CA-B45D-453B-8049-3AE8A3041E8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5AD1DD-278C-4E62-9C49-0974D074F628}">
  <ds:schemaRefs>
    <ds:schemaRef ds:uri="8e775c33-eeae-4982-b8d0-1fc57695231b"/>
    <ds:schemaRef ds:uri="e11fddd5-696b-43f6-b56d-54c445e95fb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85DCC18-DE0A-4FEB-875F-259A2F065737}">
  <ds:schemaRefs>
    <ds:schemaRef ds:uri="8e775c33-eeae-4982-b8d0-1fc57695231b"/>
    <ds:schemaRef ds:uri="e11fddd5-696b-43f6-b56d-54c445e95fb9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VanillaVTI</vt:lpstr>
      <vt:lpstr>Meet the Year 6 Team!</vt:lpstr>
      <vt:lpstr>Our Team</vt:lpstr>
      <vt:lpstr>Our School Rules  and Values</vt:lpstr>
      <vt:lpstr>A typical week</vt:lpstr>
      <vt:lpstr>What we'll cover this year</vt:lpstr>
      <vt:lpstr>PowerPoint Presentation</vt:lpstr>
      <vt:lpstr>What we'll cover this term</vt:lpstr>
      <vt:lpstr>Communication</vt:lpstr>
      <vt:lpstr>Class Dojo</vt:lpstr>
      <vt:lpstr>Our School Rules</vt:lpstr>
      <vt:lpstr>Homework</vt:lpstr>
      <vt:lpstr>Things to look forward to in Year 6</vt:lpstr>
      <vt:lpstr>Attendance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6</cp:revision>
  <dcterms:created xsi:type="dcterms:W3CDTF">2026-08-28T09:19:33Z</dcterms:created>
  <dcterms:modified xsi:type="dcterms:W3CDTF">2026-09-15T15:16:31Z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0x010100417A88C1479EEE419200DE9236EB8086</vt:lpwstr>
  </property>
  <property fmtid="{D5CDD505-2E9C-101B-9397-08002B2CF9AE}" pid="3" name="MediaServiceImageTags">
    <vt:lpwstr/>
  </property>
</Properties>
</file>