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5" r:id="rId4"/>
    <p:sldMasterId id="2147483660" r:id="rId5"/>
  </p:sldMasterIdLst>
  <p:notesMasterIdLst>
    <p:notesMasterId r:id="rId28"/>
  </p:notesMasterIdLst>
  <p:sldIdLst>
    <p:sldId id="308" r:id="rId6"/>
    <p:sldId id="345" r:id="rId7"/>
    <p:sldId id="301" r:id="rId8"/>
    <p:sldId id="342" r:id="rId9"/>
    <p:sldId id="367" r:id="rId10"/>
    <p:sldId id="364" r:id="rId11"/>
    <p:sldId id="365" r:id="rId12"/>
    <p:sldId id="339" r:id="rId13"/>
    <p:sldId id="372" r:id="rId14"/>
    <p:sldId id="337" r:id="rId15"/>
    <p:sldId id="333" r:id="rId16"/>
    <p:sldId id="362" r:id="rId17"/>
    <p:sldId id="354" r:id="rId18"/>
    <p:sldId id="359" r:id="rId19"/>
    <p:sldId id="360" r:id="rId20"/>
    <p:sldId id="361" r:id="rId21"/>
    <p:sldId id="358" r:id="rId22"/>
    <p:sldId id="363" r:id="rId23"/>
    <p:sldId id="347" r:id="rId24"/>
    <p:sldId id="346" r:id="rId25"/>
    <p:sldId id="336" r:id="rId26"/>
    <p:sldId id="349" r:id="rId27"/>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83577" autoAdjust="0"/>
  </p:normalViewPr>
  <p:slideViewPr>
    <p:cSldViewPr snapToGrid="0">
      <p:cViewPr varScale="1">
        <p:scale>
          <a:sx n="61" d="100"/>
          <a:sy n="61" d="100"/>
        </p:scale>
        <p:origin x="1531" y="27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443C8B-62C9-4928-BF8F-BFD68A11CB1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FEB5BB2-0B07-4A2A-BC27-F4E35467FC14}">
      <dgm:prSet/>
      <dgm:spPr/>
      <dgm:t>
        <a:bodyPr/>
        <a:lstStyle/>
        <a:p>
          <a:pPr>
            <a:lnSpc>
              <a:spcPct val="100000"/>
            </a:lnSpc>
          </a:pPr>
          <a:r>
            <a:rPr lang="en-GB" dirty="0"/>
            <a:t>Today we are covering : </a:t>
          </a:r>
          <a:endParaRPr lang="en-US" dirty="0"/>
        </a:p>
      </dgm:t>
    </dgm:pt>
    <dgm:pt modelId="{773A8433-3039-465B-98C7-0B40EB85C258}" type="parTrans" cxnId="{4A0C6D20-EBA9-475C-AEC1-41875C37EBDA}">
      <dgm:prSet/>
      <dgm:spPr/>
      <dgm:t>
        <a:bodyPr/>
        <a:lstStyle/>
        <a:p>
          <a:endParaRPr lang="en-US"/>
        </a:p>
      </dgm:t>
    </dgm:pt>
    <dgm:pt modelId="{9B9073E5-B9E0-4088-AF9A-522054E9A489}" type="sibTrans" cxnId="{4A0C6D20-EBA9-475C-AEC1-41875C37EBDA}">
      <dgm:prSet/>
      <dgm:spPr/>
      <dgm:t>
        <a:bodyPr/>
        <a:lstStyle/>
        <a:p>
          <a:endParaRPr lang="en-US"/>
        </a:p>
      </dgm:t>
    </dgm:pt>
    <dgm:pt modelId="{5C75EC0A-264A-4224-8057-5289662D08C7}">
      <dgm:prSet/>
      <dgm:spPr/>
      <dgm:t>
        <a:bodyPr/>
        <a:lstStyle/>
        <a:p>
          <a:pPr>
            <a:lnSpc>
              <a:spcPct val="100000"/>
            </a:lnSpc>
          </a:pPr>
          <a:r>
            <a:rPr lang="en-GB" dirty="0"/>
            <a:t>What are the legal </a:t>
          </a:r>
          <a:r>
            <a:rPr lang="en-GB" dirty="0" err="1"/>
            <a:t>legal</a:t>
          </a:r>
          <a:r>
            <a:rPr lang="en-GB" dirty="0"/>
            <a:t> frameworks for SEND?</a:t>
          </a:r>
          <a:endParaRPr lang="en-US" dirty="0"/>
        </a:p>
      </dgm:t>
    </dgm:pt>
    <dgm:pt modelId="{B1AA54F3-0530-4213-B19F-F2BE601C9633}" type="parTrans" cxnId="{1688FC3F-7C8C-44BC-B041-1F8D1584BE13}">
      <dgm:prSet/>
      <dgm:spPr/>
      <dgm:t>
        <a:bodyPr/>
        <a:lstStyle/>
        <a:p>
          <a:endParaRPr lang="en-US"/>
        </a:p>
      </dgm:t>
    </dgm:pt>
    <dgm:pt modelId="{89E5C900-CAA5-4B70-84A6-50284468568D}" type="sibTrans" cxnId="{1688FC3F-7C8C-44BC-B041-1F8D1584BE13}">
      <dgm:prSet/>
      <dgm:spPr/>
      <dgm:t>
        <a:bodyPr/>
        <a:lstStyle/>
        <a:p>
          <a:endParaRPr lang="en-US"/>
        </a:p>
      </dgm:t>
    </dgm:pt>
    <dgm:pt modelId="{39BF0372-A507-4570-A5EF-955BE2C929F6}">
      <dgm:prSet/>
      <dgm:spPr/>
      <dgm:t>
        <a:bodyPr/>
        <a:lstStyle/>
        <a:p>
          <a:pPr>
            <a:lnSpc>
              <a:spcPct val="100000"/>
            </a:lnSpc>
          </a:pPr>
          <a:r>
            <a:rPr lang="en-GB" dirty="0"/>
            <a:t>PINS Resource box</a:t>
          </a:r>
          <a:endParaRPr lang="en-US" dirty="0"/>
        </a:p>
      </dgm:t>
    </dgm:pt>
    <dgm:pt modelId="{1295F3AF-9331-4399-A407-645534DA0F4F}" type="parTrans" cxnId="{CA6A7E69-4092-4DF2-9C42-5B34A3CC1C32}">
      <dgm:prSet/>
      <dgm:spPr/>
      <dgm:t>
        <a:bodyPr/>
        <a:lstStyle/>
        <a:p>
          <a:endParaRPr lang="en-US"/>
        </a:p>
      </dgm:t>
    </dgm:pt>
    <dgm:pt modelId="{1F01B122-39B1-4FA3-ABC5-028A5919CDF9}" type="sibTrans" cxnId="{CA6A7E69-4092-4DF2-9C42-5B34A3CC1C32}">
      <dgm:prSet/>
      <dgm:spPr/>
      <dgm:t>
        <a:bodyPr/>
        <a:lstStyle/>
        <a:p>
          <a:endParaRPr lang="en-US"/>
        </a:p>
      </dgm:t>
    </dgm:pt>
    <dgm:pt modelId="{77D17046-A2B5-40F2-A298-87B2D99EA730}">
      <dgm:prSet/>
      <dgm:spPr/>
      <dgm:t>
        <a:bodyPr/>
        <a:lstStyle/>
        <a:p>
          <a:pPr>
            <a:lnSpc>
              <a:spcPct val="100000"/>
            </a:lnSpc>
          </a:pPr>
          <a:r>
            <a:rPr lang="en-GB" dirty="0"/>
            <a:t>Setting up a peer support group for your school</a:t>
          </a:r>
          <a:endParaRPr lang="en-US" dirty="0"/>
        </a:p>
      </dgm:t>
    </dgm:pt>
    <dgm:pt modelId="{D2322917-01AD-411F-8083-F3519B3E78E4}" type="parTrans" cxnId="{965307A9-B8EA-4465-B80B-A63AE473168E}">
      <dgm:prSet/>
      <dgm:spPr/>
      <dgm:t>
        <a:bodyPr/>
        <a:lstStyle/>
        <a:p>
          <a:endParaRPr lang="en-US"/>
        </a:p>
      </dgm:t>
    </dgm:pt>
    <dgm:pt modelId="{81F21C94-296B-4F06-B414-F6BEA0BE2511}" type="sibTrans" cxnId="{965307A9-B8EA-4465-B80B-A63AE473168E}">
      <dgm:prSet/>
      <dgm:spPr/>
      <dgm:t>
        <a:bodyPr/>
        <a:lstStyle/>
        <a:p>
          <a:endParaRPr lang="en-US"/>
        </a:p>
      </dgm:t>
    </dgm:pt>
    <dgm:pt modelId="{59A2933F-FDC3-41D0-A5CC-C037D6254CDF}">
      <dgm:prSet/>
      <dgm:spPr/>
      <dgm:t>
        <a:bodyPr/>
        <a:lstStyle/>
        <a:p>
          <a:pPr>
            <a:lnSpc>
              <a:spcPct val="100000"/>
            </a:lnSpc>
          </a:pPr>
          <a:r>
            <a:rPr lang="en-GB" dirty="0"/>
            <a:t>Discussion and questions</a:t>
          </a:r>
          <a:endParaRPr lang="en-US" dirty="0"/>
        </a:p>
      </dgm:t>
    </dgm:pt>
    <dgm:pt modelId="{9D97D697-CF54-4654-A4A4-18ECCF0CF997}" type="parTrans" cxnId="{67C12AA1-DD49-4695-A80C-E32FA07AF303}">
      <dgm:prSet/>
      <dgm:spPr/>
      <dgm:t>
        <a:bodyPr/>
        <a:lstStyle/>
        <a:p>
          <a:endParaRPr lang="en-US"/>
        </a:p>
      </dgm:t>
    </dgm:pt>
    <dgm:pt modelId="{A655E028-6BF7-4EE5-A681-026632AE94C5}" type="sibTrans" cxnId="{67C12AA1-DD49-4695-A80C-E32FA07AF303}">
      <dgm:prSet/>
      <dgm:spPr/>
      <dgm:t>
        <a:bodyPr/>
        <a:lstStyle/>
        <a:p>
          <a:endParaRPr lang="en-US"/>
        </a:p>
      </dgm:t>
    </dgm:pt>
    <dgm:pt modelId="{E7962F6C-35C8-4BDB-81BA-B9868950955D}">
      <dgm:prSet/>
      <dgm:spPr/>
      <dgm:t>
        <a:bodyPr/>
        <a:lstStyle/>
        <a:p>
          <a:pPr>
            <a:lnSpc>
              <a:spcPct val="100000"/>
            </a:lnSpc>
          </a:pPr>
          <a:r>
            <a:rPr lang="en-US" dirty="0"/>
            <a:t>SEND Reform – The White Paper </a:t>
          </a:r>
        </a:p>
      </dgm:t>
    </dgm:pt>
    <dgm:pt modelId="{03AE03A5-8CFB-472F-8996-BFDC978050B3}" type="parTrans" cxnId="{2B4EA902-FC43-4A54-9129-37EF3C593BC9}">
      <dgm:prSet/>
      <dgm:spPr/>
      <dgm:t>
        <a:bodyPr/>
        <a:lstStyle/>
        <a:p>
          <a:endParaRPr lang="en-GB"/>
        </a:p>
      </dgm:t>
    </dgm:pt>
    <dgm:pt modelId="{83567936-F122-4139-9694-5E1728B81D83}" type="sibTrans" cxnId="{2B4EA902-FC43-4A54-9129-37EF3C593BC9}">
      <dgm:prSet/>
      <dgm:spPr/>
      <dgm:t>
        <a:bodyPr/>
        <a:lstStyle/>
        <a:p>
          <a:endParaRPr lang="en-GB"/>
        </a:p>
      </dgm:t>
    </dgm:pt>
    <dgm:pt modelId="{0C0205B0-5DD3-4246-887B-1D42BDE91D09}" type="pres">
      <dgm:prSet presAssocID="{3B443C8B-62C9-4928-BF8F-BFD68A11CB1D}" presName="root" presStyleCnt="0">
        <dgm:presLayoutVars>
          <dgm:dir/>
          <dgm:resizeHandles val="exact"/>
        </dgm:presLayoutVars>
      </dgm:prSet>
      <dgm:spPr/>
    </dgm:pt>
    <dgm:pt modelId="{27552CFC-E345-4EDB-812E-4F2A540056A5}" type="pres">
      <dgm:prSet presAssocID="{2FEB5BB2-0B07-4A2A-BC27-F4E35467FC14}" presName="compNode" presStyleCnt="0"/>
      <dgm:spPr/>
    </dgm:pt>
    <dgm:pt modelId="{F6F08B85-FA91-4FED-A7DB-3EADA9F6E967}" type="pres">
      <dgm:prSet presAssocID="{2FEB5BB2-0B07-4A2A-BC27-F4E35467FC14}" presName="bgRect" presStyleLbl="bgShp" presStyleIdx="0" presStyleCnt="6"/>
      <dgm:spPr/>
    </dgm:pt>
    <dgm:pt modelId="{23084E1A-D94B-4FF9-B18A-56072847CE05}" type="pres">
      <dgm:prSet presAssocID="{2FEB5BB2-0B07-4A2A-BC27-F4E35467FC1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shi"/>
        </a:ext>
      </dgm:extLst>
    </dgm:pt>
    <dgm:pt modelId="{237D26BD-28AB-4681-A389-313A0B08C39E}" type="pres">
      <dgm:prSet presAssocID="{2FEB5BB2-0B07-4A2A-BC27-F4E35467FC14}" presName="spaceRect" presStyleCnt="0"/>
      <dgm:spPr/>
    </dgm:pt>
    <dgm:pt modelId="{02335221-658E-4290-A09E-7725C429EBF6}" type="pres">
      <dgm:prSet presAssocID="{2FEB5BB2-0B07-4A2A-BC27-F4E35467FC14}" presName="parTx" presStyleLbl="revTx" presStyleIdx="0" presStyleCnt="6">
        <dgm:presLayoutVars>
          <dgm:chMax val="0"/>
          <dgm:chPref val="0"/>
        </dgm:presLayoutVars>
      </dgm:prSet>
      <dgm:spPr/>
    </dgm:pt>
    <dgm:pt modelId="{546E43C1-A29B-4BBC-B061-5018FB622189}" type="pres">
      <dgm:prSet presAssocID="{9B9073E5-B9E0-4088-AF9A-522054E9A489}" presName="sibTrans" presStyleCnt="0"/>
      <dgm:spPr/>
    </dgm:pt>
    <dgm:pt modelId="{647E810C-6BD6-49F8-8C71-C6FD8A787ADC}" type="pres">
      <dgm:prSet presAssocID="{5C75EC0A-264A-4224-8057-5289662D08C7}" presName="compNode" presStyleCnt="0"/>
      <dgm:spPr/>
    </dgm:pt>
    <dgm:pt modelId="{1754E660-694B-48EC-999A-63A755238FDA}" type="pres">
      <dgm:prSet presAssocID="{5C75EC0A-264A-4224-8057-5289662D08C7}" presName="bgRect" presStyleLbl="bgShp" presStyleIdx="1" presStyleCnt="6"/>
      <dgm:spPr/>
    </dgm:pt>
    <dgm:pt modelId="{AFDF4438-B8E4-40A5-8EC6-AA02F1EA8650}" type="pres">
      <dgm:prSet presAssocID="{5C75EC0A-264A-4224-8057-5289662D08C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vel"/>
        </a:ext>
      </dgm:extLst>
    </dgm:pt>
    <dgm:pt modelId="{C7CB7260-735D-486F-A207-C23CB11CDABE}" type="pres">
      <dgm:prSet presAssocID="{5C75EC0A-264A-4224-8057-5289662D08C7}" presName="spaceRect" presStyleCnt="0"/>
      <dgm:spPr/>
    </dgm:pt>
    <dgm:pt modelId="{2DBF2EA6-B63A-4874-A61B-5C4DA18F083D}" type="pres">
      <dgm:prSet presAssocID="{5C75EC0A-264A-4224-8057-5289662D08C7}" presName="parTx" presStyleLbl="revTx" presStyleIdx="1" presStyleCnt="6">
        <dgm:presLayoutVars>
          <dgm:chMax val="0"/>
          <dgm:chPref val="0"/>
        </dgm:presLayoutVars>
      </dgm:prSet>
      <dgm:spPr/>
    </dgm:pt>
    <dgm:pt modelId="{17B467C5-A1F1-4087-8D8C-6D1A16D03E40}" type="pres">
      <dgm:prSet presAssocID="{89E5C900-CAA5-4B70-84A6-50284468568D}" presName="sibTrans" presStyleCnt="0"/>
      <dgm:spPr/>
    </dgm:pt>
    <dgm:pt modelId="{3B399F66-F84A-4186-B982-38E06E0F6E30}" type="pres">
      <dgm:prSet presAssocID="{E7962F6C-35C8-4BDB-81BA-B9868950955D}" presName="compNode" presStyleCnt="0"/>
      <dgm:spPr/>
    </dgm:pt>
    <dgm:pt modelId="{2C7DF61C-0935-4658-8C01-7D6FF4C8364E}" type="pres">
      <dgm:prSet presAssocID="{E7962F6C-35C8-4BDB-81BA-B9868950955D}" presName="bgRect" presStyleLbl="bgShp" presStyleIdx="2" presStyleCnt="6"/>
      <dgm:spPr/>
    </dgm:pt>
    <dgm:pt modelId="{B010FD42-622F-4638-9908-2B3866C2A3E3}" type="pres">
      <dgm:prSet presAssocID="{E7962F6C-35C8-4BDB-81BA-B9868950955D}" presName="iconRect" presStyleLbl="node1" presStyleIdx="2" presStyleCnt="6"/>
      <dgm:spPr/>
    </dgm:pt>
    <dgm:pt modelId="{3F3139FC-D4C1-41C1-AD79-82F2BAC90314}" type="pres">
      <dgm:prSet presAssocID="{E7962F6C-35C8-4BDB-81BA-B9868950955D}" presName="spaceRect" presStyleCnt="0"/>
      <dgm:spPr/>
    </dgm:pt>
    <dgm:pt modelId="{15891057-3BBF-4539-90BF-55C51972676C}" type="pres">
      <dgm:prSet presAssocID="{E7962F6C-35C8-4BDB-81BA-B9868950955D}" presName="parTx" presStyleLbl="revTx" presStyleIdx="2" presStyleCnt="6">
        <dgm:presLayoutVars>
          <dgm:chMax val="0"/>
          <dgm:chPref val="0"/>
        </dgm:presLayoutVars>
      </dgm:prSet>
      <dgm:spPr/>
    </dgm:pt>
    <dgm:pt modelId="{CE647EAE-7490-46F7-A920-AAD34DD448EB}" type="pres">
      <dgm:prSet presAssocID="{83567936-F122-4139-9694-5E1728B81D83}" presName="sibTrans" presStyleCnt="0"/>
      <dgm:spPr/>
    </dgm:pt>
    <dgm:pt modelId="{A2B38E37-6882-4CAC-8892-A2AAAF826BFD}" type="pres">
      <dgm:prSet presAssocID="{39BF0372-A507-4570-A5EF-955BE2C929F6}" presName="compNode" presStyleCnt="0"/>
      <dgm:spPr/>
    </dgm:pt>
    <dgm:pt modelId="{44084B2B-838D-426A-93A9-D16B4500933E}" type="pres">
      <dgm:prSet presAssocID="{39BF0372-A507-4570-A5EF-955BE2C929F6}" presName="bgRect" presStyleLbl="bgShp" presStyleIdx="3" presStyleCnt="6"/>
      <dgm:spPr/>
    </dgm:pt>
    <dgm:pt modelId="{A1B1EDAF-5DF8-4B97-9591-B7CD3BCE768C}" type="pres">
      <dgm:prSet presAssocID="{39BF0372-A507-4570-A5EF-955BE2C929F6}" presName="iconRect" presStyleLbl="node1" presStyleIdx="3"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rker"/>
        </a:ext>
      </dgm:extLst>
    </dgm:pt>
    <dgm:pt modelId="{E17747BA-9F5B-4AE1-9AF7-3710C443C380}" type="pres">
      <dgm:prSet presAssocID="{39BF0372-A507-4570-A5EF-955BE2C929F6}" presName="spaceRect" presStyleCnt="0"/>
      <dgm:spPr/>
    </dgm:pt>
    <dgm:pt modelId="{D6703AFB-A1E7-407B-A4D9-0B82C0A6FF1A}" type="pres">
      <dgm:prSet presAssocID="{39BF0372-A507-4570-A5EF-955BE2C929F6}" presName="parTx" presStyleLbl="revTx" presStyleIdx="3" presStyleCnt="6">
        <dgm:presLayoutVars>
          <dgm:chMax val="0"/>
          <dgm:chPref val="0"/>
        </dgm:presLayoutVars>
      </dgm:prSet>
      <dgm:spPr/>
    </dgm:pt>
    <dgm:pt modelId="{AB19D3E7-C6A0-4ADE-82C8-040A5659DB47}" type="pres">
      <dgm:prSet presAssocID="{1F01B122-39B1-4FA3-ABC5-028A5919CDF9}" presName="sibTrans" presStyleCnt="0"/>
      <dgm:spPr/>
    </dgm:pt>
    <dgm:pt modelId="{5725D6C9-6A72-4B8B-93D5-083A7B1FDF3C}" type="pres">
      <dgm:prSet presAssocID="{77D17046-A2B5-40F2-A298-87B2D99EA730}" presName="compNode" presStyleCnt="0"/>
      <dgm:spPr/>
    </dgm:pt>
    <dgm:pt modelId="{E93B2899-C506-40AC-8B73-24D127F54BC5}" type="pres">
      <dgm:prSet presAssocID="{77D17046-A2B5-40F2-A298-87B2D99EA730}" presName="bgRect" presStyleLbl="bgShp" presStyleIdx="4" presStyleCnt="6"/>
      <dgm:spPr/>
    </dgm:pt>
    <dgm:pt modelId="{60995A45-08F4-4440-8892-F259C5CD2BE5}" type="pres">
      <dgm:prSet presAssocID="{77D17046-A2B5-40F2-A298-87B2D99EA730}" presName="iconRect" presStyleLbl="node1" presStyleIdx="4"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a:ext>
      </dgm:extLst>
    </dgm:pt>
    <dgm:pt modelId="{FF71AFEC-2C5E-49C2-9EA1-0B3164FE2594}" type="pres">
      <dgm:prSet presAssocID="{77D17046-A2B5-40F2-A298-87B2D99EA730}" presName="spaceRect" presStyleCnt="0"/>
      <dgm:spPr/>
    </dgm:pt>
    <dgm:pt modelId="{0574108A-C6EC-4BD7-A860-F61A7784FF21}" type="pres">
      <dgm:prSet presAssocID="{77D17046-A2B5-40F2-A298-87B2D99EA730}" presName="parTx" presStyleLbl="revTx" presStyleIdx="4" presStyleCnt="6">
        <dgm:presLayoutVars>
          <dgm:chMax val="0"/>
          <dgm:chPref val="0"/>
        </dgm:presLayoutVars>
      </dgm:prSet>
      <dgm:spPr/>
    </dgm:pt>
    <dgm:pt modelId="{3F92E8BB-ECBC-4743-8EA3-11853DBF45A8}" type="pres">
      <dgm:prSet presAssocID="{81F21C94-296B-4F06-B414-F6BEA0BE2511}" presName="sibTrans" presStyleCnt="0"/>
      <dgm:spPr/>
    </dgm:pt>
    <dgm:pt modelId="{D6921622-818C-4B17-AFA8-50368702D9D5}" type="pres">
      <dgm:prSet presAssocID="{59A2933F-FDC3-41D0-A5CC-C037D6254CDF}" presName="compNode" presStyleCnt="0"/>
      <dgm:spPr/>
    </dgm:pt>
    <dgm:pt modelId="{7C83843A-ECA5-4451-8CE2-B1C0B147BB26}" type="pres">
      <dgm:prSet presAssocID="{59A2933F-FDC3-41D0-A5CC-C037D6254CDF}" presName="bgRect" presStyleLbl="bgShp" presStyleIdx="5" presStyleCnt="6"/>
      <dgm:spPr/>
    </dgm:pt>
    <dgm:pt modelId="{2FEC57C8-1942-4798-A8F2-F1F08F27C4A1}" type="pres">
      <dgm:prSet presAssocID="{59A2933F-FDC3-41D0-A5CC-C037D6254CDF}" presName="iconRect" presStyleLbl="node1" presStyleIdx="5"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Help"/>
        </a:ext>
      </dgm:extLst>
    </dgm:pt>
    <dgm:pt modelId="{34D43B65-00A0-4EBD-B892-50716575FEC2}" type="pres">
      <dgm:prSet presAssocID="{59A2933F-FDC3-41D0-A5CC-C037D6254CDF}" presName="spaceRect" presStyleCnt="0"/>
      <dgm:spPr/>
    </dgm:pt>
    <dgm:pt modelId="{D9F7E6E5-270A-483F-AEC4-0036C8665E6F}" type="pres">
      <dgm:prSet presAssocID="{59A2933F-FDC3-41D0-A5CC-C037D6254CDF}" presName="parTx" presStyleLbl="revTx" presStyleIdx="5" presStyleCnt="6">
        <dgm:presLayoutVars>
          <dgm:chMax val="0"/>
          <dgm:chPref val="0"/>
        </dgm:presLayoutVars>
      </dgm:prSet>
      <dgm:spPr/>
    </dgm:pt>
  </dgm:ptLst>
  <dgm:cxnLst>
    <dgm:cxn modelId="{2B4EA902-FC43-4A54-9129-37EF3C593BC9}" srcId="{3B443C8B-62C9-4928-BF8F-BFD68A11CB1D}" destId="{E7962F6C-35C8-4BDB-81BA-B9868950955D}" srcOrd="2" destOrd="0" parTransId="{03AE03A5-8CFB-472F-8996-BFDC978050B3}" sibTransId="{83567936-F122-4139-9694-5E1728B81D83}"/>
    <dgm:cxn modelId="{4A0C6D20-EBA9-475C-AEC1-41875C37EBDA}" srcId="{3B443C8B-62C9-4928-BF8F-BFD68A11CB1D}" destId="{2FEB5BB2-0B07-4A2A-BC27-F4E35467FC14}" srcOrd="0" destOrd="0" parTransId="{773A8433-3039-465B-98C7-0B40EB85C258}" sibTransId="{9B9073E5-B9E0-4088-AF9A-522054E9A489}"/>
    <dgm:cxn modelId="{E36BD427-9126-430D-BA83-2BDF76616611}" type="presOf" srcId="{5C75EC0A-264A-4224-8057-5289662D08C7}" destId="{2DBF2EA6-B63A-4874-A61B-5C4DA18F083D}" srcOrd="0" destOrd="0" presId="urn:microsoft.com/office/officeart/2018/2/layout/IconVerticalSolidList"/>
    <dgm:cxn modelId="{1688FC3F-7C8C-44BC-B041-1F8D1584BE13}" srcId="{3B443C8B-62C9-4928-BF8F-BFD68A11CB1D}" destId="{5C75EC0A-264A-4224-8057-5289662D08C7}" srcOrd="1" destOrd="0" parTransId="{B1AA54F3-0530-4213-B19F-F2BE601C9633}" sibTransId="{89E5C900-CAA5-4B70-84A6-50284468568D}"/>
    <dgm:cxn modelId="{F3667C64-E88F-45CC-8D2C-227C25AD07E9}" type="presOf" srcId="{59A2933F-FDC3-41D0-A5CC-C037D6254CDF}" destId="{D9F7E6E5-270A-483F-AEC4-0036C8665E6F}" srcOrd="0" destOrd="0" presId="urn:microsoft.com/office/officeart/2018/2/layout/IconVerticalSolidList"/>
    <dgm:cxn modelId="{CA6A7E69-4092-4DF2-9C42-5B34A3CC1C32}" srcId="{3B443C8B-62C9-4928-BF8F-BFD68A11CB1D}" destId="{39BF0372-A507-4570-A5EF-955BE2C929F6}" srcOrd="3" destOrd="0" parTransId="{1295F3AF-9331-4399-A407-645534DA0F4F}" sibTransId="{1F01B122-39B1-4FA3-ABC5-028A5919CDF9}"/>
    <dgm:cxn modelId="{67C12AA1-DD49-4695-A80C-E32FA07AF303}" srcId="{3B443C8B-62C9-4928-BF8F-BFD68A11CB1D}" destId="{59A2933F-FDC3-41D0-A5CC-C037D6254CDF}" srcOrd="5" destOrd="0" parTransId="{9D97D697-CF54-4654-A4A4-18ECCF0CF997}" sibTransId="{A655E028-6BF7-4EE5-A681-026632AE94C5}"/>
    <dgm:cxn modelId="{965307A9-B8EA-4465-B80B-A63AE473168E}" srcId="{3B443C8B-62C9-4928-BF8F-BFD68A11CB1D}" destId="{77D17046-A2B5-40F2-A298-87B2D99EA730}" srcOrd="4" destOrd="0" parTransId="{D2322917-01AD-411F-8083-F3519B3E78E4}" sibTransId="{81F21C94-296B-4F06-B414-F6BEA0BE2511}"/>
    <dgm:cxn modelId="{0A0D7CB5-F336-464A-9EC2-9D63117317A7}" type="presOf" srcId="{39BF0372-A507-4570-A5EF-955BE2C929F6}" destId="{D6703AFB-A1E7-407B-A4D9-0B82C0A6FF1A}" srcOrd="0" destOrd="0" presId="urn:microsoft.com/office/officeart/2018/2/layout/IconVerticalSolidList"/>
    <dgm:cxn modelId="{6CD519BD-09F1-4C3D-8FF3-276A88B4B69F}" type="presOf" srcId="{77D17046-A2B5-40F2-A298-87B2D99EA730}" destId="{0574108A-C6EC-4BD7-A860-F61A7784FF21}" srcOrd="0" destOrd="0" presId="urn:microsoft.com/office/officeart/2018/2/layout/IconVerticalSolidList"/>
    <dgm:cxn modelId="{5D8173C9-477F-49BA-B8B1-AE0414BA8421}" type="presOf" srcId="{2FEB5BB2-0B07-4A2A-BC27-F4E35467FC14}" destId="{02335221-658E-4290-A09E-7725C429EBF6}" srcOrd="0" destOrd="0" presId="urn:microsoft.com/office/officeart/2018/2/layout/IconVerticalSolidList"/>
    <dgm:cxn modelId="{90CB43D9-6423-466C-8713-BE93926FCE63}" type="presOf" srcId="{3B443C8B-62C9-4928-BF8F-BFD68A11CB1D}" destId="{0C0205B0-5DD3-4246-887B-1D42BDE91D09}" srcOrd="0" destOrd="0" presId="urn:microsoft.com/office/officeart/2018/2/layout/IconVerticalSolidList"/>
    <dgm:cxn modelId="{C0B26DDF-DA98-4382-87AB-4E4CAFD23078}" type="presOf" srcId="{E7962F6C-35C8-4BDB-81BA-B9868950955D}" destId="{15891057-3BBF-4539-90BF-55C51972676C}" srcOrd="0" destOrd="0" presId="urn:microsoft.com/office/officeart/2018/2/layout/IconVerticalSolidList"/>
    <dgm:cxn modelId="{589D143A-4CCB-4173-9F91-EADDF775C9CC}" type="presParOf" srcId="{0C0205B0-5DD3-4246-887B-1D42BDE91D09}" destId="{27552CFC-E345-4EDB-812E-4F2A540056A5}" srcOrd="0" destOrd="0" presId="urn:microsoft.com/office/officeart/2018/2/layout/IconVerticalSolidList"/>
    <dgm:cxn modelId="{DC99AB1F-36D5-4072-8834-ECCB7492D25A}" type="presParOf" srcId="{27552CFC-E345-4EDB-812E-4F2A540056A5}" destId="{F6F08B85-FA91-4FED-A7DB-3EADA9F6E967}" srcOrd="0" destOrd="0" presId="urn:microsoft.com/office/officeart/2018/2/layout/IconVerticalSolidList"/>
    <dgm:cxn modelId="{E27128FD-5B7D-40F4-B4B8-9FEE3A2AA17F}" type="presParOf" srcId="{27552CFC-E345-4EDB-812E-4F2A540056A5}" destId="{23084E1A-D94B-4FF9-B18A-56072847CE05}" srcOrd="1" destOrd="0" presId="urn:microsoft.com/office/officeart/2018/2/layout/IconVerticalSolidList"/>
    <dgm:cxn modelId="{38C37883-94C7-4348-A5B7-80AE98FCD423}" type="presParOf" srcId="{27552CFC-E345-4EDB-812E-4F2A540056A5}" destId="{237D26BD-28AB-4681-A389-313A0B08C39E}" srcOrd="2" destOrd="0" presId="urn:microsoft.com/office/officeart/2018/2/layout/IconVerticalSolidList"/>
    <dgm:cxn modelId="{0CBE2ED8-49C3-4A02-BBF1-345BA9A74EAE}" type="presParOf" srcId="{27552CFC-E345-4EDB-812E-4F2A540056A5}" destId="{02335221-658E-4290-A09E-7725C429EBF6}" srcOrd="3" destOrd="0" presId="urn:microsoft.com/office/officeart/2018/2/layout/IconVerticalSolidList"/>
    <dgm:cxn modelId="{A3223BFF-6C8E-490F-9AFC-4D0F485C824B}" type="presParOf" srcId="{0C0205B0-5DD3-4246-887B-1D42BDE91D09}" destId="{546E43C1-A29B-4BBC-B061-5018FB622189}" srcOrd="1" destOrd="0" presId="urn:microsoft.com/office/officeart/2018/2/layout/IconVerticalSolidList"/>
    <dgm:cxn modelId="{0E4AB7A0-31D8-4188-999C-FBF7825C9520}" type="presParOf" srcId="{0C0205B0-5DD3-4246-887B-1D42BDE91D09}" destId="{647E810C-6BD6-49F8-8C71-C6FD8A787ADC}" srcOrd="2" destOrd="0" presId="urn:microsoft.com/office/officeart/2018/2/layout/IconVerticalSolidList"/>
    <dgm:cxn modelId="{EE13BA46-E6D9-4D92-9281-79D79035D7FE}" type="presParOf" srcId="{647E810C-6BD6-49F8-8C71-C6FD8A787ADC}" destId="{1754E660-694B-48EC-999A-63A755238FDA}" srcOrd="0" destOrd="0" presId="urn:microsoft.com/office/officeart/2018/2/layout/IconVerticalSolidList"/>
    <dgm:cxn modelId="{8026D414-078F-415A-B928-A9BCA49F06B0}" type="presParOf" srcId="{647E810C-6BD6-49F8-8C71-C6FD8A787ADC}" destId="{AFDF4438-B8E4-40A5-8EC6-AA02F1EA8650}" srcOrd="1" destOrd="0" presId="urn:microsoft.com/office/officeart/2018/2/layout/IconVerticalSolidList"/>
    <dgm:cxn modelId="{54C21630-C813-473C-9A40-E3728202D5D9}" type="presParOf" srcId="{647E810C-6BD6-49F8-8C71-C6FD8A787ADC}" destId="{C7CB7260-735D-486F-A207-C23CB11CDABE}" srcOrd="2" destOrd="0" presId="urn:microsoft.com/office/officeart/2018/2/layout/IconVerticalSolidList"/>
    <dgm:cxn modelId="{F1D9B41F-E1CB-45F0-AEC9-73031585BF45}" type="presParOf" srcId="{647E810C-6BD6-49F8-8C71-C6FD8A787ADC}" destId="{2DBF2EA6-B63A-4874-A61B-5C4DA18F083D}" srcOrd="3" destOrd="0" presId="urn:microsoft.com/office/officeart/2018/2/layout/IconVerticalSolidList"/>
    <dgm:cxn modelId="{B16FC904-6FEA-4EEA-AC4A-CEFAC65C55B9}" type="presParOf" srcId="{0C0205B0-5DD3-4246-887B-1D42BDE91D09}" destId="{17B467C5-A1F1-4087-8D8C-6D1A16D03E40}" srcOrd="3" destOrd="0" presId="urn:microsoft.com/office/officeart/2018/2/layout/IconVerticalSolidList"/>
    <dgm:cxn modelId="{1107EB4F-3A27-446C-A8FC-A1F00989B398}" type="presParOf" srcId="{0C0205B0-5DD3-4246-887B-1D42BDE91D09}" destId="{3B399F66-F84A-4186-B982-38E06E0F6E30}" srcOrd="4" destOrd="0" presId="urn:microsoft.com/office/officeart/2018/2/layout/IconVerticalSolidList"/>
    <dgm:cxn modelId="{0DF4F512-5E60-47D2-87FB-BF0871E0C566}" type="presParOf" srcId="{3B399F66-F84A-4186-B982-38E06E0F6E30}" destId="{2C7DF61C-0935-4658-8C01-7D6FF4C8364E}" srcOrd="0" destOrd="0" presId="urn:microsoft.com/office/officeart/2018/2/layout/IconVerticalSolidList"/>
    <dgm:cxn modelId="{96AE6B8F-6F41-44A2-8E71-6C1437C65E67}" type="presParOf" srcId="{3B399F66-F84A-4186-B982-38E06E0F6E30}" destId="{B010FD42-622F-4638-9908-2B3866C2A3E3}" srcOrd="1" destOrd="0" presId="urn:microsoft.com/office/officeart/2018/2/layout/IconVerticalSolidList"/>
    <dgm:cxn modelId="{BEB070B0-2D23-4673-A15D-EADC88C1618D}" type="presParOf" srcId="{3B399F66-F84A-4186-B982-38E06E0F6E30}" destId="{3F3139FC-D4C1-41C1-AD79-82F2BAC90314}" srcOrd="2" destOrd="0" presId="urn:microsoft.com/office/officeart/2018/2/layout/IconVerticalSolidList"/>
    <dgm:cxn modelId="{A4A381EC-8994-42EA-88FF-C0F37E72E8DE}" type="presParOf" srcId="{3B399F66-F84A-4186-B982-38E06E0F6E30}" destId="{15891057-3BBF-4539-90BF-55C51972676C}" srcOrd="3" destOrd="0" presId="urn:microsoft.com/office/officeart/2018/2/layout/IconVerticalSolidList"/>
    <dgm:cxn modelId="{247D18A4-9447-4151-A2E4-B6DE72276008}" type="presParOf" srcId="{0C0205B0-5DD3-4246-887B-1D42BDE91D09}" destId="{CE647EAE-7490-46F7-A920-AAD34DD448EB}" srcOrd="5" destOrd="0" presId="urn:microsoft.com/office/officeart/2018/2/layout/IconVerticalSolidList"/>
    <dgm:cxn modelId="{3C3883F1-642F-42C0-85A9-26833CCDD19E}" type="presParOf" srcId="{0C0205B0-5DD3-4246-887B-1D42BDE91D09}" destId="{A2B38E37-6882-4CAC-8892-A2AAAF826BFD}" srcOrd="6" destOrd="0" presId="urn:microsoft.com/office/officeart/2018/2/layout/IconVerticalSolidList"/>
    <dgm:cxn modelId="{191DCF04-3D44-461F-B89C-D8F1441B505A}" type="presParOf" srcId="{A2B38E37-6882-4CAC-8892-A2AAAF826BFD}" destId="{44084B2B-838D-426A-93A9-D16B4500933E}" srcOrd="0" destOrd="0" presId="urn:microsoft.com/office/officeart/2018/2/layout/IconVerticalSolidList"/>
    <dgm:cxn modelId="{10E17901-0A37-453C-95D0-913850A54F9D}" type="presParOf" srcId="{A2B38E37-6882-4CAC-8892-A2AAAF826BFD}" destId="{A1B1EDAF-5DF8-4B97-9591-B7CD3BCE768C}" srcOrd="1" destOrd="0" presId="urn:microsoft.com/office/officeart/2018/2/layout/IconVerticalSolidList"/>
    <dgm:cxn modelId="{89C951C0-8595-4DC0-8877-18C80A9924C5}" type="presParOf" srcId="{A2B38E37-6882-4CAC-8892-A2AAAF826BFD}" destId="{E17747BA-9F5B-4AE1-9AF7-3710C443C380}" srcOrd="2" destOrd="0" presId="urn:microsoft.com/office/officeart/2018/2/layout/IconVerticalSolidList"/>
    <dgm:cxn modelId="{25E110FA-7E4E-471A-B692-C6C3077D974C}" type="presParOf" srcId="{A2B38E37-6882-4CAC-8892-A2AAAF826BFD}" destId="{D6703AFB-A1E7-407B-A4D9-0B82C0A6FF1A}" srcOrd="3" destOrd="0" presId="urn:microsoft.com/office/officeart/2018/2/layout/IconVerticalSolidList"/>
    <dgm:cxn modelId="{37F385A1-3B2D-452B-BC81-E2300970D0BF}" type="presParOf" srcId="{0C0205B0-5DD3-4246-887B-1D42BDE91D09}" destId="{AB19D3E7-C6A0-4ADE-82C8-040A5659DB47}" srcOrd="7" destOrd="0" presId="urn:microsoft.com/office/officeart/2018/2/layout/IconVerticalSolidList"/>
    <dgm:cxn modelId="{728D85E9-66C0-4594-BD52-5D4D9724B34E}" type="presParOf" srcId="{0C0205B0-5DD3-4246-887B-1D42BDE91D09}" destId="{5725D6C9-6A72-4B8B-93D5-083A7B1FDF3C}" srcOrd="8" destOrd="0" presId="urn:microsoft.com/office/officeart/2018/2/layout/IconVerticalSolidList"/>
    <dgm:cxn modelId="{C0BC59A7-1EA0-4C40-9947-74B59548B2C2}" type="presParOf" srcId="{5725D6C9-6A72-4B8B-93D5-083A7B1FDF3C}" destId="{E93B2899-C506-40AC-8B73-24D127F54BC5}" srcOrd="0" destOrd="0" presId="urn:microsoft.com/office/officeart/2018/2/layout/IconVerticalSolidList"/>
    <dgm:cxn modelId="{598D3192-5FF8-4953-911C-18345BC06540}" type="presParOf" srcId="{5725D6C9-6A72-4B8B-93D5-083A7B1FDF3C}" destId="{60995A45-08F4-4440-8892-F259C5CD2BE5}" srcOrd="1" destOrd="0" presId="urn:microsoft.com/office/officeart/2018/2/layout/IconVerticalSolidList"/>
    <dgm:cxn modelId="{6336DEEE-330B-44F4-BF92-B36F20E8FABA}" type="presParOf" srcId="{5725D6C9-6A72-4B8B-93D5-083A7B1FDF3C}" destId="{FF71AFEC-2C5E-49C2-9EA1-0B3164FE2594}" srcOrd="2" destOrd="0" presId="urn:microsoft.com/office/officeart/2018/2/layout/IconVerticalSolidList"/>
    <dgm:cxn modelId="{E89048B4-3600-4D27-95BF-9B47DCB9B76E}" type="presParOf" srcId="{5725D6C9-6A72-4B8B-93D5-083A7B1FDF3C}" destId="{0574108A-C6EC-4BD7-A860-F61A7784FF21}" srcOrd="3" destOrd="0" presId="urn:microsoft.com/office/officeart/2018/2/layout/IconVerticalSolidList"/>
    <dgm:cxn modelId="{46B2E446-77A9-45DC-B8C7-68E06EAB8115}" type="presParOf" srcId="{0C0205B0-5DD3-4246-887B-1D42BDE91D09}" destId="{3F92E8BB-ECBC-4743-8EA3-11853DBF45A8}" srcOrd="9" destOrd="0" presId="urn:microsoft.com/office/officeart/2018/2/layout/IconVerticalSolidList"/>
    <dgm:cxn modelId="{C4B77DE7-00D6-4C1D-AD26-923728EB702F}" type="presParOf" srcId="{0C0205B0-5DD3-4246-887B-1D42BDE91D09}" destId="{D6921622-818C-4B17-AFA8-50368702D9D5}" srcOrd="10" destOrd="0" presId="urn:microsoft.com/office/officeart/2018/2/layout/IconVerticalSolidList"/>
    <dgm:cxn modelId="{9B069F0B-2824-4CC2-9251-36927923F10D}" type="presParOf" srcId="{D6921622-818C-4B17-AFA8-50368702D9D5}" destId="{7C83843A-ECA5-4451-8CE2-B1C0B147BB26}" srcOrd="0" destOrd="0" presId="urn:microsoft.com/office/officeart/2018/2/layout/IconVerticalSolidList"/>
    <dgm:cxn modelId="{E9422FEC-6C5B-4F76-B07A-AF20643B931A}" type="presParOf" srcId="{D6921622-818C-4B17-AFA8-50368702D9D5}" destId="{2FEC57C8-1942-4798-A8F2-F1F08F27C4A1}" srcOrd="1" destOrd="0" presId="urn:microsoft.com/office/officeart/2018/2/layout/IconVerticalSolidList"/>
    <dgm:cxn modelId="{AA74A2F3-2136-4A60-8A20-097DA32DB9AE}" type="presParOf" srcId="{D6921622-818C-4B17-AFA8-50368702D9D5}" destId="{34D43B65-00A0-4EBD-B892-50716575FEC2}" srcOrd="2" destOrd="0" presId="urn:microsoft.com/office/officeart/2018/2/layout/IconVerticalSolidList"/>
    <dgm:cxn modelId="{F09AFDC0-368C-4E26-9A29-EAE2D1B3FF4C}" type="presParOf" srcId="{D6921622-818C-4B17-AFA8-50368702D9D5}" destId="{D9F7E6E5-270A-483F-AEC4-0036C8665E6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9FC197-DD4A-4E9C-9B79-D7B46AC6CE7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8344B50-DDC4-4AD6-A52F-446F89F04724}">
      <dgm:prSet/>
      <dgm:spPr/>
      <dgm:t>
        <a:bodyPr/>
        <a:lstStyle/>
        <a:p>
          <a:r>
            <a:rPr lang="en-GB"/>
            <a:t>The Children and family act 2014</a:t>
          </a:r>
          <a:endParaRPr lang="en-US"/>
        </a:p>
      </dgm:t>
    </dgm:pt>
    <dgm:pt modelId="{860D68F8-EBB7-464F-BEBB-7AEB248CA08C}" type="parTrans" cxnId="{3ECB96AA-087D-4267-A777-BC7266C1614D}">
      <dgm:prSet/>
      <dgm:spPr/>
      <dgm:t>
        <a:bodyPr/>
        <a:lstStyle/>
        <a:p>
          <a:endParaRPr lang="en-US"/>
        </a:p>
      </dgm:t>
    </dgm:pt>
    <dgm:pt modelId="{6506C18C-335C-4286-9455-BDBE38410868}" type="sibTrans" cxnId="{3ECB96AA-087D-4267-A777-BC7266C1614D}">
      <dgm:prSet/>
      <dgm:spPr/>
      <dgm:t>
        <a:bodyPr/>
        <a:lstStyle/>
        <a:p>
          <a:endParaRPr lang="en-US"/>
        </a:p>
      </dgm:t>
    </dgm:pt>
    <dgm:pt modelId="{1D370C17-F220-4F7A-852D-067DC5EE5832}">
      <dgm:prSet/>
      <dgm:spPr/>
      <dgm:t>
        <a:bodyPr/>
        <a:lstStyle/>
        <a:p>
          <a:r>
            <a:rPr lang="en-GB"/>
            <a:t>The  SEND Code of practice</a:t>
          </a:r>
          <a:endParaRPr lang="en-US"/>
        </a:p>
      </dgm:t>
    </dgm:pt>
    <dgm:pt modelId="{9E6433D3-7CAC-4458-9EEF-A7C3DD598B08}" type="parTrans" cxnId="{5834F03F-4C38-4CA9-B389-DE79A0814477}">
      <dgm:prSet/>
      <dgm:spPr/>
      <dgm:t>
        <a:bodyPr/>
        <a:lstStyle/>
        <a:p>
          <a:endParaRPr lang="en-US"/>
        </a:p>
      </dgm:t>
    </dgm:pt>
    <dgm:pt modelId="{1439FAA9-CBAF-461D-AF72-53B13CBC58CA}" type="sibTrans" cxnId="{5834F03F-4C38-4CA9-B389-DE79A0814477}">
      <dgm:prSet/>
      <dgm:spPr/>
      <dgm:t>
        <a:bodyPr/>
        <a:lstStyle/>
        <a:p>
          <a:endParaRPr lang="en-US"/>
        </a:p>
      </dgm:t>
    </dgm:pt>
    <dgm:pt modelId="{1B85A165-BFCA-4D74-B645-022DC1D08951}">
      <dgm:prSet/>
      <dgm:spPr/>
      <dgm:t>
        <a:bodyPr/>
        <a:lstStyle/>
        <a:p>
          <a:r>
            <a:rPr lang="en-GB"/>
            <a:t>The Equality Act 2010</a:t>
          </a:r>
          <a:endParaRPr lang="en-US"/>
        </a:p>
      </dgm:t>
    </dgm:pt>
    <dgm:pt modelId="{2164FC85-7EAF-4862-B595-822046E45FB2}" type="parTrans" cxnId="{B18ED6EF-62AB-4827-A181-89CB3C52E01D}">
      <dgm:prSet/>
      <dgm:spPr/>
      <dgm:t>
        <a:bodyPr/>
        <a:lstStyle/>
        <a:p>
          <a:endParaRPr lang="en-US"/>
        </a:p>
      </dgm:t>
    </dgm:pt>
    <dgm:pt modelId="{62D73E93-ABAC-4533-B6B5-8F30C5C315E9}" type="sibTrans" cxnId="{B18ED6EF-62AB-4827-A181-89CB3C52E01D}">
      <dgm:prSet/>
      <dgm:spPr/>
      <dgm:t>
        <a:bodyPr/>
        <a:lstStyle/>
        <a:p>
          <a:endParaRPr lang="en-US"/>
        </a:p>
      </dgm:t>
    </dgm:pt>
    <dgm:pt modelId="{82656D85-C095-4E00-BC8D-142F033BB2A2}" type="pres">
      <dgm:prSet presAssocID="{1C9FC197-DD4A-4E9C-9B79-D7B46AC6CE74}" presName="outerComposite" presStyleCnt="0">
        <dgm:presLayoutVars>
          <dgm:chMax val="5"/>
          <dgm:dir/>
          <dgm:resizeHandles val="exact"/>
        </dgm:presLayoutVars>
      </dgm:prSet>
      <dgm:spPr/>
    </dgm:pt>
    <dgm:pt modelId="{F395A175-7B0A-43E1-AF7D-77CD53351496}" type="pres">
      <dgm:prSet presAssocID="{1C9FC197-DD4A-4E9C-9B79-D7B46AC6CE74}" presName="dummyMaxCanvas" presStyleCnt="0">
        <dgm:presLayoutVars/>
      </dgm:prSet>
      <dgm:spPr/>
    </dgm:pt>
    <dgm:pt modelId="{80060FC6-7915-4789-AEB3-EDB5AF009A9D}" type="pres">
      <dgm:prSet presAssocID="{1C9FC197-DD4A-4E9C-9B79-D7B46AC6CE74}" presName="ThreeNodes_1" presStyleLbl="node1" presStyleIdx="0" presStyleCnt="3">
        <dgm:presLayoutVars>
          <dgm:bulletEnabled val="1"/>
        </dgm:presLayoutVars>
      </dgm:prSet>
      <dgm:spPr/>
    </dgm:pt>
    <dgm:pt modelId="{5CD0C6C3-8329-4EC6-8FBF-9AC22DD63DA7}" type="pres">
      <dgm:prSet presAssocID="{1C9FC197-DD4A-4E9C-9B79-D7B46AC6CE74}" presName="ThreeNodes_2" presStyleLbl="node1" presStyleIdx="1" presStyleCnt="3">
        <dgm:presLayoutVars>
          <dgm:bulletEnabled val="1"/>
        </dgm:presLayoutVars>
      </dgm:prSet>
      <dgm:spPr/>
    </dgm:pt>
    <dgm:pt modelId="{A8119C1B-505B-4048-B79D-0BC7DD6E687C}" type="pres">
      <dgm:prSet presAssocID="{1C9FC197-DD4A-4E9C-9B79-D7B46AC6CE74}" presName="ThreeNodes_3" presStyleLbl="node1" presStyleIdx="2" presStyleCnt="3">
        <dgm:presLayoutVars>
          <dgm:bulletEnabled val="1"/>
        </dgm:presLayoutVars>
      </dgm:prSet>
      <dgm:spPr/>
    </dgm:pt>
    <dgm:pt modelId="{8B02C22C-A17F-4491-A59F-81A0DD6C099B}" type="pres">
      <dgm:prSet presAssocID="{1C9FC197-DD4A-4E9C-9B79-D7B46AC6CE74}" presName="ThreeConn_1-2" presStyleLbl="fgAccFollowNode1" presStyleIdx="0" presStyleCnt="2">
        <dgm:presLayoutVars>
          <dgm:bulletEnabled val="1"/>
        </dgm:presLayoutVars>
      </dgm:prSet>
      <dgm:spPr/>
    </dgm:pt>
    <dgm:pt modelId="{24B4E3D5-0185-4EC2-AF39-7A948B1F0C50}" type="pres">
      <dgm:prSet presAssocID="{1C9FC197-DD4A-4E9C-9B79-D7B46AC6CE74}" presName="ThreeConn_2-3" presStyleLbl="fgAccFollowNode1" presStyleIdx="1" presStyleCnt="2">
        <dgm:presLayoutVars>
          <dgm:bulletEnabled val="1"/>
        </dgm:presLayoutVars>
      </dgm:prSet>
      <dgm:spPr/>
    </dgm:pt>
    <dgm:pt modelId="{4C4E78F6-B4A0-4179-9AC3-997E1EC2D96B}" type="pres">
      <dgm:prSet presAssocID="{1C9FC197-DD4A-4E9C-9B79-D7B46AC6CE74}" presName="ThreeNodes_1_text" presStyleLbl="node1" presStyleIdx="2" presStyleCnt="3">
        <dgm:presLayoutVars>
          <dgm:bulletEnabled val="1"/>
        </dgm:presLayoutVars>
      </dgm:prSet>
      <dgm:spPr/>
    </dgm:pt>
    <dgm:pt modelId="{007924D7-7977-4F01-9A05-29221538C9E9}" type="pres">
      <dgm:prSet presAssocID="{1C9FC197-DD4A-4E9C-9B79-D7B46AC6CE74}" presName="ThreeNodes_2_text" presStyleLbl="node1" presStyleIdx="2" presStyleCnt="3">
        <dgm:presLayoutVars>
          <dgm:bulletEnabled val="1"/>
        </dgm:presLayoutVars>
      </dgm:prSet>
      <dgm:spPr/>
    </dgm:pt>
    <dgm:pt modelId="{669CD6C3-1F1F-426F-B845-DB9E9FF46D5C}" type="pres">
      <dgm:prSet presAssocID="{1C9FC197-DD4A-4E9C-9B79-D7B46AC6CE74}" presName="ThreeNodes_3_text" presStyleLbl="node1" presStyleIdx="2" presStyleCnt="3">
        <dgm:presLayoutVars>
          <dgm:bulletEnabled val="1"/>
        </dgm:presLayoutVars>
      </dgm:prSet>
      <dgm:spPr/>
    </dgm:pt>
  </dgm:ptLst>
  <dgm:cxnLst>
    <dgm:cxn modelId="{A43CE801-2EE6-4B0B-AA4B-3128CFE33DCD}" type="presOf" srcId="{58344B50-DDC4-4AD6-A52F-446F89F04724}" destId="{80060FC6-7915-4789-AEB3-EDB5AF009A9D}" srcOrd="0" destOrd="0" presId="urn:microsoft.com/office/officeart/2005/8/layout/vProcess5"/>
    <dgm:cxn modelId="{847B1607-28CC-4BF1-B32F-6538A539F480}" type="presOf" srcId="{1B85A165-BFCA-4D74-B645-022DC1D08951}" destId="{A8119C1B-505B-4048-B79D-0BC7DD6E687C}" srcOrd="0" destOrd="0" presId="urn:microsoft.com/office/officeart/2005/8/layout/vProcess5"/>
    <dgm:cxn modelId="{9C12E02E-4BAA-4AA7-A96C-3F9F54907D50}" type="presOf" srcId="{1439FAA9-CBAF-461D-AF72-53B13CBC58CA}" destId="{24B4E3D5-0185-4EC2-AF39-7A948B1F0C50}" srcOrd="0" destOrd="0" presId="urn:microsoft.com/office/officeart/2005/8/layout/vProcess5"/>
    <dgm:cxn modelId="{9160B539-E981-4DE1-8C7E-D39B05335063}" type="presOf" srcId="{1B85A165-BFCA-4D74-B645-022DC1D08951}" destId="{669CD6C3-1F1F-426F-B845-DB9E9FF46D5C}" srcOrd="1" destOrd="0" presId="urn:microsoft.com/office/officeart/2005/8/layout/vProcess5"/>
    <dgm:cxn modelId="{EEA1663A-1969-4AFA-80FD-8258125B141A}" type="presOf" srcId="{58344B50-DDC4-4AD6-A52F-446F89F04724}" destId="{4C4E78F6-B4A0-4179-9AC3-997E1EC2D96B}" srcOrd="1" destOrd="0" presId="urn:microsoft.com/office/officeart/2005/8/layout/vProcess5"/>
    <dgm:cxn modelId="{5834F03F-4C38-4CA9-B389-DE79A0814477}" srcId="{1C9FC197-DD4A-4E9C-9B79-D7B46AC6CE74}" destId="{1D370C17-F220-4F7A-852D-067DC5EE5832}" srcOrd="1" destOrd="0" parTransId="{9E6433D3-7CAC-4458-9EEF-A7C3DD598B08}" sibTransId="{1439FAA9-CBAF-461D-AF72-53B13CBC58CA}"/>
    <dgm:cxn modelId="{BEAB6D40-1EA2-4E7C-9A94-4ECD6C4373F2}" type="presOf" srcId="{1D370C17-F220-4F7A-852D-067DC5EE5832}" destId="{5CD0C6C3-8329-4EC6-8FBF-9AC22DD63DA7}" srcOrd="0" destOrd="0" presId="urn:microsoft.com/office/officeart/2005/8/layout/vProcess5"/>
    <dgm:cxn modelId="{F5D4439D-9367-4FC2-8616-2552B5D085AD}" type="presOf" srcId="{1D370C17-F220-4F7A-852D-067DC5EE5832}" destId="{007924D7-7977-4F01-9A05-29221538C9E9}" srcOrd="1" destOrd="0" presId="urn:microsoft.com/office/officeart/2005/8/layout/vProcess5"/>
    <dgm:cxn modelId="{71778BA9-4CC4-4832-96C4-15E99411AF3A}" type="presOf" srcId="{6506C18C-335C-4286-9455-BDBE38410868}" destId="{8B02C22C-A17F-4491-A59F-81A0DD6C099B}" srcOrd="0" destOrd="0" presId="urn:microsoft.com/office/officeart/2005/8/layout/vProcess5"/>
    <dgm:cxn modelId="{3ECB96AA-087D-4267-A777-BC7266C1614D}" srcId="{1C9FC197-DD4A-4E9C-9B79-D7B46AC6CE74}" destId="{58344B50-DDC4-4AD6-A52F-446F89F04724}" srcOrd="0" destOrd="0" parTransId="{860D68F8-EBB7-464F-BEBB-7AEB248CA08C}" sibTransId="{6506C18C-335C-4286-9455-BDBE38410868}"/>
    <dgm:cxn modelId="{FF06D1EC-6CE5-4075-87B7-8794B26D9C02}" type="presOf" srcId="{1C9FC197-DD4A-4E9C-9B79-D7B46AC6CE74}" destId="{82656D85-C095-4E00-BC8D-142F033BB2A2}" srcOrd="0" destOrd="0" presId="urn:microsoft.com/office/officeart/2005/8/layout/vProcess5"/>
    <dgm:cxn modelId="{B18ED6EF-62AB-4827-A181-89CB3C52E01D}" srcId="{1C9FC197-DD4A-4E9C-9B79-D7B46AC6CE74}" destId="{1B85A165-BFCA-4D74-B645-022DC1D08951}" srcOrd="2" destOrd="0" parTransId="{2164FC85-7EAF-4862-B595-822046E45FB2}" sibTransId="{62D73E93-ABAC-4533-B6B5-8F30C5C315E9}"/>
    <dgm:cxn modelId="{42156D56-CF4E-4DFE-86CB-20A1BDBE958D}" type="presParOf" srcId="{82656D85-C095-4E00-BC8D-142F033BB2A2}" destId="{F395A175-7B0A-43E1-AF7D-77CD53351496}" srcOrd="0" destOrd="0" presId="urn:microsoft.com/office/officeart/2005/8/layout/vProcess5"/>
    <dgm:cxn modelId="{F13E0C84-5BF6-4D33-A410-73B3E06335F0}" type="presParOf" srcId="{82656D85-C095-4E00-BC8D-142F033BB2A2}" destId="{80060FC6-7915-4789-AEB3-EDB5AF009A9D}" srcOrd="1" destOrd="0" presId="urn:microsoft.com/office/officeart/2005/8/layout/vProcess5"/>
    <dgm:cxn modelId="{AB515B87-196D-4777-9EDC-DC8FB2C14F15}" type="presParOf" srcId="{82656D85-C095-4E00-BC8D-142F033BB2A2}" destId="{5CD0C6C3-8329-4EC6-8FBF-9AC22DD63DA7}" srcOrd="2" destOrd="0" presId="urn:microsoft.com/office/officeart/2005/8/layout/vProcess5"/>
    <dgm:cxn modelId="{550D4A2C-939C-4725-A002-47BD94BBF928}" type="presParOf" srcId="{82656D85-C095-4E00-BC8D-142F033BB2A2}" destId="{A8119C1B-505B-4048-B79D-0BC7DD6E687C}" srcOrd="3" destOrd="0" presId="urn:microsoft.com/office/officeart/2005/8/layout/vProcess5"/>
    <dgm:cxn modelId="{74345817-2874-42B7-B023-BC208864FBB5}" type="presParOf" srcId="{82656D85-C095-4E00-BC8D-142F033BB2A2}" destId="{8B02C22C-A17F-4491-A59F-81A0DD6C099B}" srcOrd="4" destOrd="0" presId="urn:microsoft.com/office/officeart/2005/8/layout/vProcess5"/>
    <dgm:cxn modelId="{8587CB4F-B9F4-4D8C-9192-D8C0DEF79DD7}" type="presParOf" srcId="{82656D85-C095-4E00-BC8D-142F033BB2A2}" destId="{24B4E3D5-0185-4EC2-AF39-7A948B1F0C50}" srcOrd="5" destOrd="0" presId="urn:microsoft.com/office/officeart/2005/8/layout/vProcess5"/>
    <dgm:cxn modelId="{5F0B12D7-2C79-406B-BF1A-D398C6495994}" type="presParOf" srcId="{82656D85-C095-4E00-BC8D-142F033BB2A2}" destId="{4C4E78F6-B4A0-4179-9AC3-997E1EC2D96B}" srcOrd="6" destOrd="0" presId="urn:microsoft.com/office/officeart/2005/8/layout/vProcess5"/>
    <dgm:cxn modelId="{018470A8-BE47-41ED-8590-D5E26C315BFC}" type="presParOf" srcId="{82656D85-C095-4E00-BC8D-142F033BB2A2}" destId="{007924D7-7977-4F01-9A05-29221538C9E9}" srcOrd="7" destOrd="0" presId="urn:microsoft.com/office/officeart/2005/8/layout/vProcess5"/>
    <dgm:cxn modelId="{67386B8C-1C35-4D66-8EC9-B97C24CCBDA2}" type="presParOf" srcId="{82656D85-C095-4E00-BC8D-142F033BB2A2}" destId="{669CD6C3-1F1F-426F-B845-DB9E9FF46D5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08B85-FA91-4FED-A7DB-3EADA9F6E967}">
      <dsp:nvSpPr>
        <dsp:cNvPr id="0" name=""/>
        <dsp:cNvSpPr/>
      </dsp:nvSpPr>
      <dsp:spPr>
        <a:xfrm>
          <a:off x="0" y="1255"/>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084E1A-D94B-4FF9-B18A-56072847CE05}">
      <dsp:nvSpPr>
        <dsp:cNvPr id="0" name=""/>
        <dsp:cNvSpPr/>
      </dsp:nvSpPr>
      <dsp:spPr>
        <a:xfrm>
          <a:off x="161817" y="121615"/>
          <a:ext cx="294212" cy="2942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335221-658E-4290-A09E-7725C429EBF6}">
      <dsp:nvSpPr>
        <dsp:cNvPr id="0" name=""/>
        <dsp:cNvSpPr/>
      </dsp:nvSpPr>
      <dsp:spPr>
        <a:xfrm>
          <a:off x="617847" y="1255"/>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GB" sz="1900" kern="1200" dirty="0"/>
            <a:t>Today we are covering : </a:t>
          </a:r>
          <a:endParaRPr lang="en-US" sz="1900" kern="1200" dirty="0"/>
        </a:p>
      </dsp:txBody>
      <dsp:txXfrm>
        <a:off x="617847" y="1255"/>
        <a:ext cx="7978820" cy="534932"/>
      </dsp:txXfrm>
    </dsp:sp>
    <dsp:sp modelId="{1754E660-694B-48EC-999A-63A755238FDA}">
      <dsp:nvSpPr>
        <dsp:cNvPr id="0" name=""/>
        <dsp:cNvSpPr/>
      </dsp:nvSpPr>
      <dsp:spPr>
        <a:xfrm>
          <a:off x="0" y="669921"/>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F4438-B8E4-40A5-8EC6-AA02F1EA8650}">
      <dsp:nvSpPr>
        <dsp:cNvPr id="0" name=""/>
        <dsp:cNvSpPr/>
      </dsp:nvSpPr>
      <dsp:spPr>
        <a:xfrm>
          <a:off x="161817" y="790281"/>
          <a:ext cx="294212" cy="2942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BF2EA6-B63A-4874-A61B-5C4DA18F083D}">
      <dsp:nvSpPr>
        <dsp:cNvPr id="0" name=""/>
        <dsp:cNvSpPr/>
      </dsp:nvSpPr>
      <dsp:spPr>
        <a:xfrm>
          <a:off x="617847" y="669921"/>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GB" sz="1900" kern="1200" dirty="0"/>
            <a:t>What are the legal </a:t>
          </a:r>
          <a:r>
            <a:rPr lang="en-GB" sz="1900" kern="1200" dirty="0" err="1"/>
            <a:t>legal</a:t>
          </a:r>
          <a:r>
            <a:rPr lang="en-GB" sz="1900" kern="1200" dirty="0"/>
            <a:t> frameworks for SEND?</a:t>
          </a:r>
          <a:endParaRPr lang="en-US" sz="1900" kern="1200" dirty="0"/>
        </a:p>
      </dsp:txBody>
      <dsp:txXfrm>
        <a:off x="617847" y="669921"/>
        <a:ext cx="7978820" cy="534932"/>
      </dsp:txXfrm>
    </dsp:sp>
    <dsp:sp modelId="{2C7DF61C-0935-4658-8C01-7D6FF4C8364E}">
      <dsp:nvSpPr>
        <dsp:cNvPr id="0" name=""/>
        <dsp:cNvSpPr/>
      </dsp:nvSpPr>
      <dsp:spPr>
        <a:xfrm>
          <a:off x="0" y="1338587"/>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10FD42-622F-4638-9908-2B3866C2A3E3}">
      <dsp:nvSpPr>
        <dsp:cNvPr id="0" name=""/>
        <dsp:cNvSpPr/>
      </dsp:nvSpPr>
      <dsp:spPr>
        <a:xfrm>
          <a:off x="161817" y="1458947"/>
          <a:ext cx="294212" cy="29421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891057-3BBF-4539-90BF-55C51972676C}">
      <dsp:nvSpPr>
        <dsp:cNvPr id="0" name=""/>
        <dsp:cNvSpPr/>
      </dsp:nvSpPr>
      <dsp:spPr>
        <a:xfrm>
          <a:off x="617847" y="1338587"/>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US" sz="1900" kern="1200" dirty="0"/>
            <a:t>SEND Reform – The White Paper </a:t>
          </a:r>
        </a:p>
      </dsp:txBody>
      <dsp:txXfrm>
        <a:off x="617847" y="1338587"/>
        <a:ext cx="7978820" cy="534932"/>
      </dsp:txXfrm>
    </dsp:sp>
    <dsp:sp modelId="{44084B2B-838D-426A-93A9-D16B4500933E}">
      <dsp:nvSpPr>
        <dsp:cNvPr id="0" name=""/>
        <dsp:cNvSpPr/>
      </dsp:nvSpPr>
      <dsp:spPr>
        <a:xfrm>
          <a:off x="0" y="2007253"/>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B1EDAF-5DF8-4B97-9591-B7CD3BCE768C}">
      <dsp:nvSpPr>
        <dsp:cNvPr id="0" name=""/>
        <dsp:cNvSpPr/>
      </dsp:nvSpPr>
      <dsp:spPr>
        <a:xfrm>
          <a:off x="161817" y="2127612"/>
          <a:ext cx="294212" cy="2942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703AFB-A1E7-407B-A4D9-0B82C0A6FF1A}">
      <dsp:nvSpPr>
        <dsp:cNvPr id="0" name=""/>
        <dsp:cNvSpPr/>
      </dsp:nvSpPr>
      <dsp:spPr>
        <a:xfrm>
          <a:off x="617847" y="2007253"/>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GB" sz="1900" kern="1200" dirty="0"/>
            <a:t>PINS Resource box</a:t>
          </a:r>
          <a:endParaRPr lang="en-US" sz="1900" kern="1200" dirty="0"/>
        </a:p>
      </dsp:txBody>
      <dsp:txXfrm>
        <a:off x="617847" y="2007253"/>
        <a:ext cx="7978820" cy="534932"/>
      </dsp:txXfrm>
    </dsp:sp>
    <dsp:sp modelId="{E93B2899-C506-40AC-8B73-24D127F54BC5}">
      <dsp:nvSpPr>
        <dsp:cNvPr id="0" name=""/>
        <dsp:cNvSpPr/>
      </dsp:nvSpPr>
      <dsp:spPr>
        <a:xfrm>
          <a:off x="0" y="2675918"/>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995A45-08F4-4440-8892-F259C5CD2BE5}">
      <dsp:nvSpPr>
        <dsp:cNvPr id="0" name=""/>
        <dsp:cNvSpPr/>
      </dsp:nvSpPr>
      <dsp:spPr>
        <a:xfrm>
          <a:off x="161817" y="2796278"/>
          <a:ext cx="294212" cy="29421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74108A-C6EC-4BD7-A860-F61A7784FF21}">
      <dsp:nvSpPr>
        <dsp:cNvPr id="0" name=""/>
        <dsp:cNvSpPr/>
      </dsp:nvSpPr>
      <dsp:spPr>
        <a:xfrm>
          <a:off x="617847" y="2675918"/>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GB" sz="1900" kern="1200" dirty="0"/>
            <a:t>Setting up a peer support group for your school</a:t>
          </a:r>
          <a:endParaRPr lang="en-US" sz="1900" kern="1200" dirty="0"/>
        </a:p>
      </dsp:txBody>
      <dsp:txXfrm>
        <a:off x="617847" y="2675918"/>
        <a:ext cx="7978820" cy="534932"/>
      </dsp:txXfrm>
    </dsp:sp>
    <dsp:sp modelId="{7C83843A-ECA5-4451-8CE2-B1C0B147BB26}">
      <dsp:nvSpPr>
        <dsp:cNvPr id="0" name=""/>
        <dsp:cNvSpPr/>
      </dsp:nvSpPr>
      <dsp:spPr>
        <a:xfrm>
          <a:off x="0" y="3344584"/>
          <a:ext cx="8596668" cy="5349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EC57C8-1942-4798-A8F2-F1F08F27C4A1}">
      <dsp:nvSpPr>
        <dsp:cNvPr id="0" name=""/>
        <dsp:cNvSpPr/>
      </dsp:nvSpPr>
      <dsp:spPr>
        <a:xfrm>
          <a:off x="161817" y="3464944"/>
          <a:ext cx="294212" cy="29421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F7E6E5-270A-483F-AEC4-0036C8665E6F}">
      <dsp:nvSpPr>
        <dsp:cNvPr id="0" name=""/>
        <dsp:cNvSpPr/>
      </dsp:nvSpPr>
      <dsp:spPr>
        <a:xfrm>
          <a:off x="617847" y="3344584"/>
          <a:ext cx="7978820" cy="534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6614" tIns="56614" rIns="56614" bIns="56614" numCol="1" spcCol="1270" anchor="ctr" anchorCtr="0">
          <a:noAutofit/>
        </a:bodyPr>
        <a:lstStyle/>
        <a:p>
          <a:pPr marL="0" lvl="0" indent="0" algn="l" defTabSz="844550">
            <a:lnSpc>
              <a:spcPct val="100000"/>
            </a:lnSpc>
            <a:spcBef>
              <a:spcPct val="0"/>
            </a:spcBef>
            <a:spcAft>
              <a:spcPct val="35000"/>
            </a:spcAft>
            <a:buNone/>
          </a:pPr>
          <a:r>
            <a:rPr lang="en-GB" sz="1900" kern="1200" dirty="0"/>
            <a:t>Discussion and questions</a:t>
          </a:r>
          <a:endParaRPr lang="en-US" sz="1900" kern="1200" dirty="0"/>
        </a:p>
      </dsp:txBody>
      <dsp:txXfrm>
        <a:off x="617847" y="3344584"/>
        <a:ext cx="7978820" cy="5349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60FC6-7915-4789-AEB3-EDB5AF009A9D}">
      <dsp:nvSpPr>
        <dsp:cNvPr id="0" name=""/>
        <dsp:cNvSpPr/>
      </dsp:nvSpPr>
      <dsp:spPr>
        <a:xfrm>
          <a:off x="0" y="0"/>
          <a:ext cx="8175413" cy="1228044"/>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The Children and family act 2014</a:t>
          </a:r>
          <a:endParaRPr lang="en-US" sz="3400" kern="1200"/>
        </a:p>
      </dsp:txBody>
      <dsp:txXfrm>
        <a:off x="35968" y="35968"/>
        <a:ext cx="6850257" cy="1156108"/>
      </dsp:txXfrm>
    </dsp:sp>
    <dsp:sp modelId="{5CD0C6C3-8329-4EC6-8FBF-9AC22DD63DA7}">
      <dsp:nvSpPr>
        <dsp:cNvPr id="0" name=""/>
        <dsp:cNvSpPr/>
      </dsp:nvSpPr>
      <dsp:spPr>
        <a:xfrm>
          <a:off x="721359" y="1432718"/>
          <a:ext cx="8175413" cy="1228044"/>
        </a:xfrm>
        <a:prstGeom prst="roundRect">
          <a:avLst>
            <a:gd name="adj" fmla="val 10000"/>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The  SEND Code of practice</a:t>
          </a:r>
          <a:endParaRPr lang="en-US" sz="3400" kern="1200"/>
        </a:p>
      </dsp:txBody>
      <dsp:txXfrm>
        <a:off x="757327" y="1468686"/>
        <a:ext cx="6583888" cy="1156108"/>
      </dsp:txXfrm>
    </dsp:sp>
    <dsp:sp modelId="{A8119C1B-505B-4048-B79D-0BC7DD6E687C}">
      <dsp:nvSpPr>
        <dsp:cNvPr id="0" name=""/>
        <dsp:cNvSpPr/>
      </dsp:nvSpPr>
      <dsp:spPr>
        <a:xfrm>
          <a:off x="1442719" y="2865437"/>
          <a:ext cx="8175413" cy="1228044"/>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The Equality Act 2010</a:t>
          </a:r>
          <a:endParaRPr lang="en-US" sz="3400" kern="1200"/>
        </a:p>
      </dsp:txBody>
      <dsp:txXfrm>
        <a:off x="1478687" y="2901405"/>
        <a:ext cx="6583888" cy="1156108"/>
      </dsp:txXfrm>
    </dsp:sp>
    <dsp:sp modelId="{8B02C22C-A17F-4491-A59F-81A0DD6C099B}">
      <dsp:nvSpPr>
        <dsp:cNvPr id="0" name=""/>
        <dsp:cNvSpPr/>
      </dsp:nvSpPr>
      <dsp:spPr>
        <a:xfrm>
          <a:off x="7377184" y="931267"/>
          <a:ext cx="798228" cy="798228"/>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556785" y="931267"/>
        <a:ext cx="439026" cy="600667"/>
      </dsp:txXfrm>
    </dsp:sp>
    <dsp:sp modelId="{24B4E3D5-0185-4EC2-AF39-7A948B1F0C50}">
      <dsp:nvSpPr>
        <dsp:cNvPr id="0" name=""/>
        <dsp:cNvSpPr/>
      </dsp:nvSpPr>
      <dsp:spPr>
        <a:xfrm>
          <a:off x="8098544" y="2355798"/>
          <a:ext cx="798228" cy="798228"/>
        </a:xfrm>
        <a:prstGeom prst="downArrow">
          <a:avLst>
            <a:gd name="adj1" fmla="val 55000"/>
            <a:gd name="adj2" fmla="val 45000"/>
          </a:avLst>
        </a:prstGeom>
        <a:solidFill>
          <a:schemeClr val="accent2">
            <a:tint val="40000"/>
            <a:alpha val="90000"/>
            <a:hueOff val="-4091839"/>
            <a:satOff val="45107"/>
            <a:lumOff val="4296"/>
            <a:alphaOff val="0"/>
          </a:schemeClr>
        </a:solidFill>
        <a:ln w="19050" cap="rnd" cmpd="sng" algn="ctr">
          <a:solidFill>
            <a:schemeClr val="accent2">
              <a:tint val="40000"/>
              <a:alpha val="90000"/>
              <a:hueOff val="-4091839"/>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78145" y="2355798"/>
        <a:ext cx="439026" cy="60066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9E634E6A-8E57-4BA6-BE36-B53F25C68B5E}" type="datetimeFigureOut">
              <a:rPr lang="en-GB" smtClean="0"/>
              <a:t>25/03/2026</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C68DF992-CE14-4D7F-ADD4-6C98D54329A7}" type="slidenum">
              <a:rPr lang="en-GB" smtClean="0"/>
              <a:t>‹#›</a:t>
            </a:fld>
            <a:endParaRPr lang="en-GB"/>
          </a:p>
        </p:txBody>
      </p:sp>
    </p:spTree>
    <p:extLst>
      <p:ext uri="{BB962C8B-B14F-4D97-AF65-F5344CB8AC3E}">
        <p14:creationId xmlns:p14="http://schemas.microsoft.com/office/powerpoint/2010/main" val="476254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8DF992-CE14-4D7F-ADD4-6C98D54329A7}" type="slidenum">
              <a:rPr lang="en-GB" smtClean="0"/>
              <a:t>1</a:t>
            </a:fld>
            <a:endParaRPr lang="en-GB"/>
          </a:p>
        </p:txBody>
      </p:sp>
    </p:spTree>
    <p:extLst>
      <p:ext uri="{BB962C8B-B14F-4D97-AF65-F5344CB8AC3E}">
        <p14:creationId xmlns:p14="http://schemas.microsoft.com/office/powerpoint/2010/main" val="2869013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68DF992-CE14-4D7F-ADD4-6C98D54329A7}" type="slidenum">
              <a:rPr lang="en-GB" smtClean="0"/>
              <a:t>2</a:t>
            </a:fld>
            <a:endParaRPr lang="en-GB"/>
          </a:p>
        </p:txBody>
      </p:sp>
    </p:spTree>
    <p:extLst>
      <p:ext uri="{BB962C8B-B14F-4D97-AF65-F5344CB8AC3E}">
        <p14:creationId xmlns:p14="http://schemas.microsoft.com/office/powerpoint/2010/main" val="38729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Support depends on what the school and survey raises.</a:t>
            </a:r>
          </a:p>
        </p:txBody>
      </p:sp>
      <p:sp>
        <p:nvSpPr>
          <p:cNvPr id="4" name="Slide Number Placeholder 3"/>
          <p:cNvSpPr>
            <a:spLocks noGrp="1"/>
          </p:cNvSpPr>
          <p:nvPr>
            <p:ph type="sldNum" sz="quarter" idx="5"/>
          </p:nvPr>
        </p:nvSpPr>
        <p:spPr/>
        <p:txBody>
          <a:bodyPr/>
          <a:lstStyle/>
          <a:p>
            <a:fld id="{C68DF992-CE14-4D7F-ADD4-6C98D54329A7}" type="slidenum">
              <a:rPr lang="en-GB" smtClean="0"/>
              <a:t>3</a:t>
            </a:fld>
            <a:endParaRPr lang="en-GB"/>
          </a:p>
        </p:txBody>
      </p:sp>
    </p:spTree>
    <p:extLst>
      <p:ext uri="{BB962C8B-B14F-4D97-AF65-F5344CB8AC3E}">
        <p14:creationId xmlns:p14="http://schemas.microsoft.com/office/powerpoint/2010/main" val="532965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68DF992-CE14-4D7F-ADD4-6C98D54329A7}" type="slidenum">
              <a:rPr lang="en-GB" smtClean="0"/>
              <a:t>8</a:t>
            </a:fld>
            <a:endParaRPr lang="en-GB"/>
          </a:p>
        </p:txBody>
      </p:sp>
    </p:spTree>
    <p:extLst>
      <p:ext uri="{BB962C8B-B14F-4D97-AF65-F5344CB8AC3E}">
        <p14:creationId xmlns:p14="http://schemas.microsoft.com/office/powerpoint/2010/main" val="272483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Public sector – eliminate discrimination, </a:t>
            </a:r>
            <a:r>
              <a:rPr lang="en-GB" dirty="0" err="1"/>
              <a:t>advamce</a:t>
            </a:r>
            <a:r>
              <a:rPr lang="en-GB" dirty="0"/>
              <a:t> equality of opportunity foster good relations, </a:t>
            </a:r>
          </a:p>
        </p:txBody>
      </p:sp>
      <p:sp>
        <p:nvSpPr>
          <p:cNvPr id="4" name="Slide Number Placeholder 3"/>
          <p:cNvSpPr>
            <a:spLocks noGrp="1"/>
          </p:cNvSpPr>
          <p:nvPr>
            <p:ph type="sldNum" sz="quarter" idx="5"/>
          </p:nvPr>
        </p:nvSpPr>
        <p:spPr/>
        <p:txBody>
          <a:bodyPr/>
          <a:lstStyle/>
          <a:p>
            <a:fld id="{C68DF992-CE14-4D7F-ADD4-6C98D54329A7}" type="slidenum">
              <a:rPr lang="en-GB" smtClean="0"/>
              <a:t>9</a:t>
            </a:fld>
            <a:endParaRPr lang="en-GB"/>
          </a:p>
        </p:txBody>
      </p:sp>
    </p:spTree>
    <p:extLst>
      <p:ext uri="{BB962C8B-B14F-4D97-AF65-F5344CB8AC3E}">
        <p14:creationId xmlns:p14="http://schemas.microsoft.com/office/powerpoint/2010/main" val="3505744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68DF992-CE14-4D7F-ADD4-6C98D54329A7}" type="slidenum">
              <a:rPr lang="en-GB" smtClean="0"/>
              <a:t>10</a:t>
            </a:fld>
            <a:endParaRPr lang="en-GB"/>
          </a:p>
        </p:txBody>
      </p:sp>
    </p:spTree>
    <p:extLst>
      <p:ext uri="{BB962C8B-B14F-4D97-AF65-F5344CB8AC3E}">
        <p14:creationId xmlns:p14="http://schemas.microsoft.com/office/powerpoint/2010/main" val="3106842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8DF992-CE14-4D7F-ADD4-6C98D54329A7}" type="slidenum">
              <a:rPr lang="en-GB" smtClean="0"/>
              <a:t>15</a:t>
            </a:fld>
            <a:endParaRPr lang="en-GB"/>
          </a:p>
        </p:txBody>
      </p:sp>
    </p:spTree>
    <p:extLst>
      <p:ext uri="{BB962C8B-B14F-4D97-AF65-F5344CB8AC3E}">
        <p14:creationId xmlns:p14="http://schemas.microsoft.com/office/powerpoint/2010/main" val="100211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sign up as a member or a volunteer.</a:t>
            </a:r>
          </a:p>
        </p:txBody>
      </p:sp>
      <p:sp>
        <p:nvSpPr>
          <p:cNvPr id="4" name="Slide Number Placeholder 3"/>
          <p:cNvSpPr>
            <a:spLocks noGrp="1"/>
          </p:cNvSpPr>
          <p:nvPr>
            <p:ph type="sldNum" sz="quarter" idx="5"/>
          </p:nvPr>
        </p:nvSpPr>
        <p:spPr/>
        <p:txBody>
          <a:bodyPr/>
          <a:lstStyle/>
          <a:p>
            <a:fld id="{C68DF992-CE14-4D7F-ADD4-6C98D54329A7}" type="slidenum">
              <a:rPr lang="en-GB" smtClean="0"/>
              <a:t>20</a:t>
            </a:fld>
            <a:endParaRPr lang="en-GB"/>
          </a:p>
        </p:txBody>
      </p:sp>
    </p:spTree>
    <p:extLst>
      <p:ext uri="{BB962C8B-B14F-4D97-AF65-F5344CB8AC3E}">
        <p14:creationId xmlns:p14="http://schemas.microsoft.com/office/powerpoint/2010/main" val="4030299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68DF992-CE14-4D7F-ADD4-6C98D54329A7}" type="slidenum">
              <a:rPr lang="en-GB" smtClean="0"/>
              <a:t>21</a:t>
            </a:fld>
            <a:endParaRPr lang="en-GB"/>
          </a:p>
        </p:txBody>
      </p:sp>
    </p:spTree>
    <p:extLst>
      <p:ext uri="{BB962C8B-B14F-4D97-AF65-F5344CB8AC3E}">
        <p14:creationId xmlns:p14="http://schemas.microsoft.com/office/powerpoint/2010/main" val="3155470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338607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2397497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1921634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E31B6F7-CB30-429D-AB33-AA4556B7F2C9}"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61533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E31B6F7-CB30-429D-AB33-AA4556B7F2C9}" type="datetimeFigureOut">
              <a:rPr lang="en-GB" smtClean="0"/>
              <a:t>25/03/2026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370278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9E31B6F7-CB30-429D-AB33-AA4556B7F2C9}" type="datetimeFigureOut">
              <a:rPr lang="en-GB" smtClean="0"/>
              <a:t>25/03/2026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813563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1B6F7-CB30-429D-AB33-AA4556B7F2C9}"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1643175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31B6F7-CB30-429D-AB33-AA4556B7F2C9}"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189905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31B6F7-CB30-429D-AB33-AA4556B7F2C9}"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2028563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31718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060866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2615609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83777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110277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42574742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31B6F7-CB30-429D-AB33-AA4556B7F2C9}"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A0BFCE-FB0E-42A0-B804-6AA896745508}" type="slidenum">
              <a:rPr lang="en-GB" smtClean="0"/>
              <a:t>‹#›</a:t>
            </a:fld>
            <a:endParaRPr lang="en-GB"/>
          </a:p>
        </p:txBody>
      </p:sp>
    </p:spTree>
    <p:extLst>
      <p:ext uri="{BB962C8B-B14F-4D97-AF65-F5344CB8AC3E}">
        <p14:creationId xmlns:p14="http://schemas.microsoft.com/office/powerpoint/2010/main" val="19051378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14D59-C943-4AD3-B483-645A781EACFD}"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BEA87D-1EA1-4E01-8514-643050DE4F0F}" type="slidenum">
              <a:rPr lang="en-GB" smtClean="0"/>
              <a:t>‹#›</a:t>
            </a:fld>
            <a:endParaRPr lang="en-GB"/>
          </a:p>
        </p:txBody>
      </p:sp>
    </p:spTree>
    <p:extLst>
      <p:ext uri="{BB962C8B-B14F-4D97-AF65-F5344CB8AC3E}">
        <p14:creationId xmlns:p14="http://schemas.microsoft.com/office/powerpoint/2010/main" val="12029063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E14D59-C943-4AD3-B483-645A781EACFD}"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BEA87D-1EA1-4E01-8514-643050DE4F0F}" type="slidenum">
              <a:rPr lang="en-GB" smtClean="0"/>
              <a:t>‹#›</a:t>
            </a:fld>
            <a:endParaRPr lang="en-GB"/>
          </a:p>
        </p:txBody>
      </p:sp>
    </p:spTree>
    <p:extLst>
      <p:ext uri="{BB962C8B-B14F-4D97-AF65-F5344CB8AC3E}">
        <p14:creationId xmlns:p14="http://schemas.microsoft.com/office/powerpoint/2010/main" val="3104544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31B6F7-CB30-429D-AB33-AA4556B7F2C9}" type="datetimeFigureOut">
              <a:rPr lang="en-GB" smtClean="0"/>
              <a:t>25/03/2026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A0BFCE-FB0E-42A0-B804-6AA896745508}" type="slidenum">
              <a:rPr lang="en-GB" smtClean="0"/>
              <a:t>‹#›</a:t>
            </a:fld>
            <a:endParaRPr lang="en-GB"/>
          </a:p>
        </p:txBody>
      </p:sp>
    </p:spTree>
    <p:extLst>
      <p:ext uri="{BB962C8B-B14F-4D97-AF65-F5344CB8AC3E}">
        <p14:creationId xmlns:p14="http://schemas.microsoft.com/office/powerpoint/2010/main" val="3179649832"/>
      </p:ext>
    </p:extLst>
  </p:cSld>
  <p:clrMap bg1="lt1" tx1="dk1" bg2="lt2" tx2="dk2" accent1="accent1" accent2="accent2" accent3="accent3" accent4="accent4" accent5="accent5" accent6="accent6" hlink="hlink" folHlink="folHlink"/>
  <p:sldLayoutIdLst>
    <p:sldLayoutId id="2147484096" r:id="rId1"/>
    <p:sldLayoutId id="2147484097" r:id="rId2"/>
    <p:sldLayoutId id="2147484098" r:id="rId3"/>
    <p:sldLayoutId id="2147484099" r:id="rId4"/>
    <p:sldLayoutId id="2147484100" r:id="rId5"/>
    <p:sldLayoutId id="2147484101" r:id="rId6"/>
    <p:sldLayoutId id="2147484102" r:id="rId7"/>
    <p:sldLayoutId id="2147484112" r:id="rId8"/>
    <p:sldLayoutId id="2147484113" r:id="rId9"/>
    <p:sldLayoutId id="2147484105" r:id="rId10"/>
    <p:sldLayoutId id="2147484106" r:id="rId11"/>
    <p:sldLayoutId id="2147484107" r:id="rId12"/>
    <p:sldLayoutId id="2147484108" r:id="rId13"/>
    <p:sldLayoutId id="2147484109" r:id="rId14"/>
    <p:sldLayoutId id="2147484110" r:id="rId15"/>
    <p:sldLayoutId id="21474841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AE14D59-C943-4AD3-B483-645A781EACFD}" type="datetimeFigureOut">
              <a:rPr lang="en-GB" smtClean="0"/>
              <a:t>25/03/2026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EBEA87D-1EA1-4E01-8514-643050DE4F0F}" type="slidenum">
              <a:rPr lang="en-GB" smtClean="0"/>
              <a:t>‹#›</a:t>
            </a:fld>
            <a:endParaRPr lang="en-GB"/>
          </a:p>
        </p:txBody>
      </p:sp>
    </p:spTree>
    <p:extLst>
      <p:ext uri="{BB962C8B-B14F-4D97-AF65-F5344CB8AC3E}">
        <p14:creationId xmlns:p14="http://schemas.microsoft.com/office/powerpoint/2010/main" val="1514372337"/>
      </p:ext>
    </p:extLst>
  </p:cSld>
  <p:clrMap bg1="lt1" tx1="dk1" bg2="lt2" tx2="dk2" accent1="accent1" accent2="accent2" accent3="accent3" accent4="accent4" accent5="accent5" accent6="accent6" hlink="hlink" folHlink="folHlink"/>
  <p:sldLayoutIdLst>
    <p:sldLayoutId id="2147483667" r:id="rId1"/>
    <p:sldLayoutId id="2147483662" r:id="rId2"/>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cheshireeast.gov.uk/livewell/local-offer-for-children-with-sen-and-disabilities/education/supporting-send-in-education/toolkit-for-inclusion.aspx"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cheshireeast.gov.uk/livewell/local-offer-for-children-with-sen-and-disabilities/local-offer-for-children-with-sen-and-disabilities.aspx"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chool-send-reforms-sheets" TargetMode="External"/><Relationship Id="rId2" Type="http://schemas.openxmlformats.org/officeDocument/2006/relationships/hyperlink" Target="https://www.gov.uk/government/consultations/send-reform-putting-children-and-young-people-first" TargetMode="External"/><Relationship Id="rId1" Type="http://schemas.openxmlformats.org/officeDocument/2006/relationships/slideLayout" Target="../slideLayouts/slideLayout2.xml"/><Relationship Id="rId4" Type="http://schemas.openxmlformats.org/officeDocument/2006/relationships/hyperlink" Target="https://consult.education.gov.uk/send-strategy-division/send-reform-putting-children-and-young-people-fir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hyperlink" Target="https://www.cepcf.org/" TargetMode="External"/><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cheshireeast.gov.uk/livewell/care-and-support-for-children/family-hubs/family-hubs.aspx" TargetMode="External"/><Relationship Id="rId5" Type="http://schemas.openxmlformats.org/officeDocument/2006/relationships/hyperlink" Target="https://www.cheshireeast.gov.uk/livewell/local-offer-for-children-with-sen-and-disabilities/education/supporting-send-in-education/toolkit-for-inclusion.aspx" TargetMode="External"/><Relationship Id="rId4" Type="http://schemas.openxmlformats.org/officeDocument/2006/relationships/hyperlink" Target="https://www.cheshireeast.gov.uk/livewell/local-offer-for-children-with-sen-and-disabilities/what-is-the-local-offer/local-offer-quick-links.aspx"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575FB-E047-40E4-C8DA-A15D802AB35E}"/>
              </a:ext>
            </a:extLst>
          </p:cNvPr>
          <p:cNvSpPr>
            <a:spLocks noGrp="1"/>
          </p:cNvSpPr>
          <p:nvPr>
            <p:ph type="ctrTitle"/>
          </p:nvPr>
        </p:nvSpPr>
        <p:spPr>
          <a:xfrm>
            <a:off x="4974337" y="1265314"/>
            <a:ext cx="4299666" cy="3249131"/>
          </a:xfrm>
        </p:spPr>
        <p:txBody>
          <a:bodyPr>
            <a:normAutofit/>
          </a:bodyPr>
          <a:lstStyle/>
          <a:p>
            <a:pPr algn="l"/>
            <a:r>
              <a:rPr lang="en-GB" dirty="0"/>
              <a:t>PINS Coffee morning 2 Spring 2026</a:t>
            </a:r>
          </a:p>
        </p:txBody>
      </p:sp>
      <p:sp>
        <p:nvSpPr>
          <p:cNvPr id="3" name="Subtitle 2">
            <a:extLst>
              <a:ext uri="{FF2B5EF4-FFF2-40B4-BE49-F238E27FC236}">
                <a16:creationId xmlns:a16="http://schemas.microsoft.com/office/drawing/2014/main" id="{E46D09E0-1C25-CE45-02A0-0B2AECAED13E}"/>
              </a:ext>
            </a:extLst>
          </p:cNvPr>
          <p:cNvSpPr>
            <a:spLocks noGrp="1"/>
          </p:cNvSpPr>
          <p:nvPr>
            <p:ph type="subTitle" idx="1"/>
          </p:nvPr>
        </p:nvSpPr>
        <p:spPr>
          <a:xfrm>
            <a:off x="4974336" y="4514446"/>
            <a:ext cx="4299666" cy="871042"/>
          </a:xfrm>
        </p:spPr>
        <p:txBody>
          <a:bodyPr>
            <a:normAutofit/>
          </a:bodyPr>
          <a:lstStyle/>
          <a:p>
            <a:pPr algn="l"/>
            <a:r>
              <a:rPr lang="en-GB" dirty="0"/>
              <a:t>March 2026</a:t>
            </a:r>
          </a:p>
        </p:txBody>
      </p:sp>
      <p:sp>
        <p:nvSpPr>
          <p:cNvPr id="9" name="Isosceles Triangle 8">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3">
            <a:extLst>
              <a:ext uri="{FF2B5EF4-FFF2-40B4-BE49-F238E27FC236}">
                <a16:creationId xmlns:a16="http://schemas.microsoft.com/office/drawing/2014/main" id="{225D84F9-EDA6-35A9-E9FE-B5F688F210AD}"/>
              </a:ext>
            </a:extLst>
          </p:cNvPr>
          <p:cNvPicPr>
            <a:picLocks noChangeAspect="1"/>
          </p:cNvPicPr>
          <p:nvPr/>
        </p:nvPicPr>
        <p:blipFill>
          <a:blip r:embed="rId3"/>
          <a:stretch>
            <a:fillRect/>
          </a:stretch>
        </p:blipFill>
        <p:spPr>
          <a:xfrm>
            <a:off x="888604" y="2395245"/>
            <a:ext cx="3765692" cy="2075480"/>
          </a:xfrm>
          <a:prstGeom prst="rect">
            <a:avLst/>
          </a:prstGeom>
        </p:spPr>
      </p:pic>
    </p:spTree>
    <p:extLst>
      <p:ext uri="{BB962C8B-B14F-4D97-AF65-F5344CB8AC3E}">
        <p14:creationId xmlns:p14="http://schemas.microsoft.com/office/powerpoint/2010/main" val="1552536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F1CCA-73DD-DDBB-15C9-9570C3A16CC1}"/>
              </a:ext>
            </a:extLst>
          </p:cNvPr>
          <p:cNvSpPr>
            <a:spLocks noGrp="1"/>
          </p:cNvSpPr>
          <p:nvPr>
            <p:ph type="title"/>
          </p:nvPr>
        </p:nvSpPr>
        <p:spPr>
          <a:xfrm>
            <a:off x="677334" y="212942"/>
            <a:ext cx="8596668" cy="1717458"/>
          </a:xfrm>
        </p:spPr>
        <p:txBody>
          <a:bodyPr>
            <a:normAutofit fontScale="90000"/>
          </a:bodyPr>
          <a:lstStyle/>
          <a:p>
            <a:r>
              <a:rPr lang="en-GB" sz="5400"/>
              <a:t>PINS Coffee morning Spring Term</a:t>
            </a:r>
            <a:endParaRPr lang="en-US"/>
          </a:p>
        </p:txBody>
      </p:sp>
      <p:graphicFrame>
        <p:nvGraphicFramePr>
          <p:cNvPr id="15" name="Content Placeholder 2">
            <a:extLst>
              <a:ext uri="{FF2B5EF4-FFF2-40B4-BE49-F238E27FC236}">
                <a16:creationId xmlns:a16="http://schemas.microsoft.com/office/drawing/2014/main" id="{7C96F832-E4F6-2AD7-E134-6F18671B914A}"/>
              </a:ext>
            </a:extLst>
          </p:cNvPr>
          <p:cNvGraphicFramePr>
            <a:graphicFrameLocks noGrp="1"/>
          </p:cNvGraphicFramePr>
          <p:nvPr>
            <p:ph idx="1"/>
            <p:extLst>
              <p:ext uri="{D42A27DB-BD31-4B8C-83A1-F6EECF244321}">
                <p14:modId xmlns:p14="http://schemas.microsoft.com/office/powerpoint/2010/main" val="1464767209"/>
              </p:ext>
            </p:extLst>
          </p:nvPr>
        </p:nvGraphicFramePr>
        <p:xfrm>
          <a:off x="677334" y="2160589"/>
          <a:ext cx="8596668" cy="3880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6156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D7227-BE7C-269F-4664-7C609AEB431D}"/>
              </a:ext>
            </a:extLst>
          </p:cNvPr>
          <p:cNvSpPr>
            <a:spLocks noGrp="1"/>
          </p:cNvSpPr>
          <p:nvPr>
            <p:ph type="title"/>
          </p:nvPr>
        </p:nvSpPr>
        <p:spPr>
          <a:xfrm>
            <a:off x="2849562" y="119743"/>
            <a:ext cx="6424440" cy="1328057"/>
          </a:xfrm>
        </p:spPr>
        <p:txBody>
          <a:bodyPr>
            <a:normAutofit/>
          </a:bodyPr>
          <a:lstStyle/>
          <a:p>
            <a:r>
              <a:rPr lang="en-GB"/>
              <a:t>Partnership for Inclusion of Neurodiversity Pilot (PINS)</a:t>
            </a:r>
          </a:p>
          <a:p>
            <a:endParaRPr lang="en-GB"/>
          </a:p>
        </p:txBody>
      </p:sp>
      <p:pic>
        <p:nvPicPr>
          <p:cNvPr id="14" name="Picture 13" descr="Toy plastic numbers">
            <a:extLst>
              <a:ext uri="{FF2B5EF4-FFF2-40B4-BE49-F238E27FC236}">
                <a16:creationId xmlns:a16="http://schemas.microsoft.com/office/drawing/2014/main" id="{0A0D48DD-A760-4D0D-EC23-B7E1CF5AA3A6}"/>
              </a:ext>
            </a:extLst>
          </p:cNvPr>
          <p:cNvPicPr>
            <a:picLocks noChangeAspect="1"/>
          </p:cNvPicPr>
          <p:nvPr/>
        </p:nvPicPr>
        <p:blipFill rotWithShape="1">
          <a:blip r:embed="rId3"/>
          <a:srcRect l="37027" t="142" r="36437"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3" name="Content Placeholder 2">
            <a:extLst>
              <a:ext uri="{FF2B5EF4-FFF2-40B4-BE49-F238E27FC236}">
                <a16:creationId xmlns:a16="http://schemas.microsoft.com/office/drawing/2014/main" id="{537BCCCB-CF49-65CB-1FE6-02ACEC0A5055}"/>
              </a:ext>
            </a:extLst>
          </p:cNvPr>
          <p:cNvSpPr>
            <a:spLocks noGrp="1"/>
          </p:cNvSpPr>
          <p:nvPr>
            <p:ph idx="1"/>
          </p:nvPr>
        </p:nvSpPr>
        <p:spPr>
          <a:xfrm>
            <a:off x="2849562" y="1665513"/>
            <a:ext cx="6424440" cy="4375849"/>
          </a:xfrm>
        </p:spPr>
        <p:txBody>
          <a:bodyPr vert="horz" lIns="91440" tIns="45720" rIns="91440" bIns="45720" rtlCol="0">
            <a:normAutofit fontScale="92500" lnSpcReduction="10000"/>
          </a:bodyPr>
          <a:lstStyle/>
          <a:p>
            <a:r>
              <a:rPr lang="en-GB" dirty="0"/>
              <a:t>A joint project involving NHS, Department of education and the National Network of PCFs.</a:t>
            </a:r>
          </a:p>
          <a:p>
            <a:r>
              <a:rPr lang="en-GB" dirty="0"/>
              <a:t>Aimed at enhancing the educational experience of neurodiverse children within mainstream primary schools. </a:t>
            </a:r>
          </a:p>
          <a:p>
            <a:r>
              <a:rPr lang="en-GB" dirty="0"/>
              <a:t>The PINS project was inspired by the success of the national Autism in Schools (</a:t>
            </a:r>
            <a:r>
              <a:rPr lang="en-GB" dirty="0" err="1"/>
              <a:t>AiS</a:t>
            </a:r>
            <a:r>
              <a:rPr lang="en-GB" dirty="0"/>
              <a:t>) project</a:t>
            </a:r>
          </a:p>
          <a:p>
            <a:r>
              <a:rPr lang="en-GB" dirty="0"/>
              <a:t>Its goal is  meeting  the needs of children with Special Educational Needs and Disability (SEND) in mainstream schools.</a:t>
            </a:r>
          </a:p>
          <a:p>
            <a:r>
              <a:rPr lang="en-GB" dirty="0"/>
              <a:t>Encourages collaboration between health and education specialists, expert parent carers, and schools.</a:t>
            </a:r>
          </a:p>
          <a:p>
            <a:r>
              <a:rPr lang="en-GB" dirty="0"/>
              <a:t>PINS aims to improve outcomes across attainment, attendance, and well-being.</a:t>
            </a:r>
          </a:p>
          <a:p>
            <a:r>
              <a:rPr lang="en-GB" dirty="0"/>
              <a:t>School get offered additional training on neurodiversity and support. </a:t>
            </a:r>
          </a:p>
          <a:p>
            <a:endParaRPr lang="en-GB" dirty="0"/>
          </a:p>
          <a:p>
            <a:endParaRPr lang="en-GB" dirty="0"/>
          </a:p>
          <a:p>
            <a:endParaRPr lang="en-GB" dirty="0"/>
          </a:p>
        </p:txBody>
      </p:sp>
    </p:spTree>
    <p:extLst>
      <p:ext uri="{BB962C8B-B14F-4D97-AF65-F5344CB8AC3E}">
        <p14:creationId xmlns:p14="http://schemas.microsoft.com/office/powerpoint/2010/main" val="285622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45004E-73F6-D965-D0E9-F3727615316C}"/>
              </a:ext>
            </a:extLst>
          </p:cNvPr>
          <p:cNvSpPr>
            <a:spLocks noGrp="1"/>
          </p:cNvSpPr>
          <p:nvPr>
            <p:ph type="title"/>
          </p:nvPr>
        </p:nvSpPr>
        <p:spPr>
          <a:xfrm>
            <a:off x="1286933" y="609600"/>
            <a:ext cx="10197494" cy="1099457"/>
          </a:xfrm>
        </p:spPr>
        <p:txBody>
          <a:bodyPr>
            <a:normAutofit/>
          </a:bodyPr>
          <a:lstStyle/>
          <a:p>
            <a:r>
              <a:rPr lang="en-GB"/>
              <a:t>The legal (statutory) framework for SEND.</a:t>
            </a:r>
          </a:p>
        </p:txBody>
      </p:sp>
      <p:sp>
        <p:nvSpPr>
          <p:cNvPr id="21" name="Isosceles Triangle 2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23" name="Content Placeholder 2">
            <a:extLst>
              <a:ext uri="{FF2B5EF4-FFF2-40B4-BE49-F238E27FC236}">
                <a16:creationId xmlns:a16="http://schemas.microsoft.com/office/drawing/2014/main" id="{5F12847A-C895-E2F1-094F-282C37753DB5}"/>
              </a:ext>
            </a:extLst>
          </p:cNvPr>
          <p:cNvGraphicFramePr>
            <a:graphicFrameLocks noGrp="1"/>
          </p:cNvGraphicFramePr>
          <p:nvPr>
            <p:ph idx="1"/>
            <p:extLst>
              <p:ext uri="{D42A27DB-BD31-4B8C-83A1-F6EECF244321}">
                <p14:modId xmlns:p14="http://schemas.microsoft.com/office/powerpoint/2010/main" val="1505223099"/>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2196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5866D9E-22EC-764B-4FFE-95308233845B}"/>
              </a:ext>
            </a:extLst>
          </p:cNvPr>
          <p:cNvSpPr>
            <a:spLocks noGrp="1"/>
          </p:cNvSpPr>
          <p:nvPr>
            <p:ph type="title"/>
          </p:nvPr>
        </p:nvSpPr>
        <p:spPr>
          <a:xfrm>
            <a:off x="677334" y="609600"/>
            <a:ext cx="8596668" cy="1320800"/>
          </a:xfrm>
        </p:spPr>
        <p:txBody>
          <a:bodyPr>
            <a:normAutofit/>
          </a:bodyPr>
          <a:lstStyle/>
          <a:p>
            <a:r>
              <a:rPr lang="en-GB" dirty="0"/>
              <a:t>Children and families Act and the SEN Code of practice</a:t>
            </a:r>
          </a:p>
        </p:txBody>
      </p:sp>
      <p:sp>
        <p:nvSpPr>
          <p:cNvPr id="3" name="Content Placeholder 2">
            <a:extLst>
              <a:ext uri="{FF2B5EF4-FFF2-40B4-BE49-F238E27FC236}">
                <a16:creationId xmlns:a16="http://schemas.microsoft.com/office/drawing/2014/main" id="{6326AC50-F3BB-963E-1B38-B57521CA4946}"/>
              </a:ext>
            </a:extLst>
          </p:cNvPr>
          <p:cNvSpPr>
            <a:spLocks noGrp="1"/>
          </p:cNvSpPr>
          <p:nvPr>
            <p:ph idx="1"/>
          </p:nvPr>
        </p:nvSpPr>
        <p:spPr>
          <a:xfrm>
            <a:off x="677334" y="2160589"/>
            <a:ext cx="8596668" cy="3880773"/>
          </a:xfrm>
        </p:spPr>
        <p:txBody>
          <a:bodyPr>
            <a:normAutofit/>
          </a:bodyPr>
          <a:lstStyle/>
          <a:p>
            <a:pPr>
              <a:lnSpc>
                <a:spcPct val="90000"/>
              </a:lnSpc>
              <a:buNone/>
            </a:pPr>
            <a:r>
              <a:rPr lang="en-GB" sz="1500">
                <a:effectLst/>
              </a:rPr>
              <a:t>Under the Children and Families Act 2014 and the SEND Code of Practice, a child or young person has </a:t>
            </a:r>
            <a:r>
              <a:rPr lang="en-GB" sz="1500" b="1">
                <a:effectLst/>
              </a:rPr>
              <a:t>Special Educational Needs (SEN)</a:t>
            </a:r>
            <a:r>
              <a:rPr lang="en-GB" sz="1500">
                <a:effectLst/>
              </a:rPr>
              <a:t> if they:</a:t>
            </a:r>
            <a:endParaRPr lang="en-GB" sz="1500"/>
          </a:p>
          <a:p>
            <a:pPr>
              <a:lnSpc>
                <a:spcPct val="90000"/>
              </a:lnSpc>
              <a:buNone/>
            </a:pPr>
            <a:r>
              <a:rPr lang="en-GB" sz="1500" b="1"/>
              <a:t>Have a learning difficulty or disability which calls for special educational provision to be made for them.</a:t>
            </a:r>
          </a:p>
          <a:p>
            <a:pPr>
              <a:lnSpc>
                <a:spcPct val="90000"/>
              </a:lnSpc>
              <a:buNone/>
            </a:pPr>
            <a:r>
              <a:rPr lang="en-GB" sz="1500">
                <a:effectLst/>
              </a:rPr>
              <a:t>A child is considered to have a </a:t>
            </a:r>
            <a:r>
              <a:rPr lang="en-GB" sz="1500" b="1">
                <a:effectLst/>
              </a:rPr>
              <a:t>learning difficulty or disability</a:t>
            </a:r>
            <a:r>
              <a:rPr lang="en-GB" sz="1500">
                <a:effectLst/>
              </a:rPr>
              <a:t> if they:</a:t>
            </a:r>
            <a:endParaRPr lang="en-GB" sz="1500"/>
          </a:p>
          <a:p>
            <a:pPr>
              <a:lnSpc>
                <a:spcPct val="90000"/>
              </a:lnSpc>
              <a:buFont typeface="Arial" panose="020B0604020202020204" pitchFamily="34" charset="0"/>
              <a:buChar char="•"/>
            </a:pPr>
            <a:r>
              <a:rPr lang="en-GB" sz="1500" b="1">
                <a:effectLst/>
              </a:rPr>
              <a:t>Have significantly greater difficulty in learning</a:t>
            </a:r>
            <a:r>
              <a:rPr lang="en-GB" sz="1500">
                <a:effectLst/>
              </a:rPr>
              <a:t> than the majority of others of the same age, </a:t>
            </a:r>
            <a:r>
              <a:rPr lang="en-GB" sz="1500" b="1">
                <a:effectLst/>
              </a:rPr>
              <a:t>or</a:t>
            </a:r>
            <a:endParaRPr lang="en-GB" sz="1500"/>
          </a:p>
          <a:p>
            <a:pPr>
              <a:lnSpc>
                <a:spcPct val="90000"/>
              </a:lnSpc>
              <a:buFont typeface="Arial" panose="020B0604020202020204" pitchFamily="34" charset="0"/>
              <a:buChar char="•"/>
            </a:pPr>
            <a:r>
              <a:rPr lang="en-GB" sz="1500" b="1">
                <a:effectLst/>
              </a:rPr>
              <a:t>Have a disability</a:t>
            </a:r>
            <a:r>
              <a:rPr lang="en-GB" sz="1500">
                <a:effectLst/>
              </a:rPr>
              <a:t> which prevents or hinders them from making use of </a:t>
            </a:r>
            <a:r>
              <a:rPr lang="en-GB" sz="1500" b="1">
                <a:effectLst/>
              </a:rPr>
              <a:t>educational facilities</a:t>
            </a:r>
            <a:r>
              <a:rPr lang="en-GB" sz="1500">
                <a:effectLst/>
              </a:rPr>
              <a:t> generally provided for others of the same age in mainstream schools or post‑16 institutions.</a:t>
            </a:r>
          </a:p>
          <a:p>
            <a:pPr marL="0" indent="0">
              <a:lnSpc>
                <a:spcPct val="90000"/>
              </a:lnSpc>
              <a:buNone/>
            </a:pPr>
            <a:r>
              <a:rPr lang="en-GB" sz="1500"/>
              <a:t>Special educational provision means:</a:t>
            </a:r>
          </a:p>
          <a:p>
            <a:pPr marL="0" indent="0">
              <a:lnSpc>
                <a:spcPct val="90000"/>
              </a:lnSpc>
              <a:buNone/>
            </a:pPr>
            <a:r>
              <a:rPr lang="en-GB" sz="1500"/>
              <a:t>For children aged 0–18: provision that is additional to or different from that made generally for others of the same age.</a:t>
            </a:r>
          </a:p>
          <a:p>
            <a:pPr marL="0" indent="0">
              <a:lnSpc>
                <a:spcPct val="90000"/>
              </a:lnSpc>
              <a:buNone/>
            </a:pPr>
            <a:endParaRPr lang="en-GB" sz="1500"/>
          </a:p>
          <a:p>
            <a:pPr>
              <a:lnSpc>
                <a:spcPct val="90000"/>
              </a:lnSpc>
            </a:pPr>
            <a:endParaRPr lang="en-GB" sz="1500"/>
          </a:p>
        </p:txBody>
      </p:sp>
      <p:pic>
        <p:nvPicPr>
          <p:cNvPr id="1025" name="Picture 1">
            <a:extLst>
              <a:ext uri="{FF2B5EF4-FFF2-40B4-BE49-F238E27FC236}">
                <a16:creationId xmlns:a16="http://schemas.microsoft.com/office/drawing/2014/main" id="{4DD4D46A-6E89-F557-42C9-6D6D4BA40F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7623510C-293C-02F9-E801-5F4172DA8E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D51C56BF-68C0-FBAB-B226-CD9FA138D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57821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B777EA-C06B-DFA6-9C7B-FEB9C7D3A4B2}"/>
              </a:ext>
            </a:extLst>
          </p:cNvPr>
          <p:cNvSpPr>
            <a:spLocks noGrp="1"/>
          </p:cNvSpPr>
          <p:nvPr>
            <p:ph idx="1"/>
          </p:nvPr>
        </p:nvSpPr>
        <p:spPr>
          <a:xfrm>
            <a:off x="677334" y="1253067"/>
            <a:ext cx="6155266" cy="4351866"/>
          </a:xfrm>
        </p:spPr>
        <p:txBody>
          <a:bodyPr anchor="ctr">
            <a:normAutofit fontScale="85000" lnSpcReduction="10000"/>
          </a:bodyPr>
          <a:lstStyle/>
          <a:p>
            <a:pPr>
              <a:buNone/>
            </a:pPr>
            <a:r>
              <a:rPr lang="en-GB" b="1" dirty="0"/>
              <a:t>G</a:t>
            </a:r>
            <a:r>
              <a:rPr lang="en-GB" b="1" dirty="0">
                <a:effectLst/>
              </a:rPr>
              <a:t>overned by the SEND Code of Practice (2015)</a:t>
            </a:r>
            <a:r>
              <a:rPr lang="en-GB" dirty="0">
                <a:effectLst/>
              </a:rPr>
              <a:t> Schools must:</a:t>
            </a:r>
            <a:endParaRPr lang="en-GB" dirty="0"/>
          </a:p>
          <a:p>
            <a:pPr>
              <a:buFont typeface="Arial" panose="020B0604020202020204" pitchFamily="34" charset="0"/>
              <a:buChar char="•"/>
            </a:pPr>
            <a:r>
              <a:rPr lang="en-GB" dirty="0">
                <a:effectLst/>
              </a:rPr>
              <a:t>Use a </a:t>
            </a:r>
            <a:r>
              <a:rPr lang="en-GB" b="1" dirty="0">
                <a:effectLst/>
              </a:rPr>
              <a:t>graduated approach</a:t>
            </a:r>
            <a:r>
              <a:rPr lang="en-GB" dirty="0">
                <a:effectLst/>
              </a:rPr>
              <a:t>: </a:t>
            </a:r>
            <a:r>
              <a:rPr lang="en-GB" i="1" dirty="0">
                <a:effectLst/>
              </a:rPr>
              <a:t>Assess → Plan → Do → Review</a:t>
            </a:r>
            <a:endParaRPr lang="en-GB" dirty="0"/>
          </a:p>
          <a:p>
            <a:pPr>
              <a:buFont typeface="Arial" panose="020B0604020202020204" pitchFamily="34" charset="0"/>
              <a:buChar char="•"/>
            </a:pPr>
            <a:r>
              <a:rPr lang="en-GB" dirty="0">
                <a:effectLst/>
              </a:rPr>
              <a:t>Provide support from their </a:t>
            </a:r>
            <a:r>
              <a:rPr lang="en-GB" b="1" dirty="0">
                <a:effectLst/>
              </a:rPr>
              <a:t>notional SEND budget</a:t>
            </a:r>
            <a:endParaRPr lang="en-GB" dirty="0"/>
          </a:p>
          <a:p>
            <a:pPr>
              <a:buFont typeface="Arial" panose="020B0604020202020204" pitchFamily="34" charset="0"/>
              <a:buChar char="•"/>
            </a:pPr>
            <a:r>
              <a:rPr lang="en-GB" dirty="0">
                <a:effectLst/>
              </a:rPr>
              <a:t>Make </a:t>
            </a:r>
            <a:r>
              <a:rPr lang="en-GB" b="1" dirty="0">
                <a:effectLst/>
              </a:rPr>
              <a:t>reasonable adjustments</a:t>
            </a:r>
            <a:r>
              <a:rPr lang="en-GB" dirty="0">
                <a:effectLst/>
              </a:rPr>
              <a:t> under the Equality Act 2010</a:t>
            </a:r>
            <a:endParaRPr lang="en-GB" dirty="0"/>
          </a:p>
          <a:p>
            <a:pPr>
              <a:buFont typeface="Arial" panose="020B0604020202020204" pitchFamily="34" charset="0"/>
              <a:buChar char="•"/>
            </a:pPr>
            <a:r>
              <a:rPr lang="en-GB" dirty="0">
                <a:effectLst/>
              </a:rPr>
              <a:t>Involve parents in planning and reviewing support</a:t>
            </a:r>
            <a:endParaRPr lang="en-GB" dirty="0"/>
          </a:p>
          <a:p>
            <a:pPr>
              <a:buFont typeface="Arial" panose="020B0604020202020204" pitchFamily="34" charset="0"/>
              <a:buChar char="•"/>
            </a:pPr>
            <a:r>
              <a:rPr lang="en-GB" dirty="0">
                <a:effectLst/>
              </a:rPr>
              <a:t>Record provision (e.g., through provision maps, support plans, IEPs)</a:t>
            </a:r>
          </a:p>
          <a:p>
            <a:pPr>
              <a:buFont typeface="Arial" panose="020B0604020202020204" pitchFamily="34" charset="0"/>
              <a:buChar char="•"/>
            </a:pPr>
            <a:endParaRPr lang="en-GB" dirty="0"/>
          </a:p>
          <a:p>
            <a:pPr>
              <a:buFont typeface="Arial" panose="020B0604020202020204" pitchFamily="34" charset="0"/>
              <a:buChar char="•"/>
            </a:pPr>
            <a:r>
              <a:rPr lang="en-GB" dirty="0"/>
              <a:t>Support  that the school is able to implement immediately </a:t>
            </a:r>
          </a:p>
          <a:p>
            <a:r>
              <a:rPr lang="en-GB" dirty="0"/>
              <a:t>Differentiated work</a:t>
            </a:r>
          </a:p>
          <a:p>
            <a:r>
              <a:rPr lang="en-GB" dirty="0"/>
              <a:t>Extra teaching support</a:t>
            </a:r>
          </a:p>
          <a:p>
            <a:r>
              <a:rPr lang="en-GB" dirty="0"/>
              <a:t>Small‑group interventions</a:t>
            </a:r>
          </a:p>
          <a:p>
            <a:r>
              <a:rPr lang="en-GB" dirty="0"/>
              <a:t>Sensory breaks or structured routines</a:t>
            </a:r>
          </a:p>
          <a:p>
            <a:endParaRPr lang="en-GB" dirty="0"/>
          </a:p>
        </p:txBody>
      </p:sp>
      <p:sp>
        <p:nvSpPr>
          <p:cNvPr id="33" name="Rectangle 32">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35" name="Straight Connector 34">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39"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Isosceles Triangle 42">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Isosceles Triangle 50">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18C3D37-8723-8128-B611-318D4B8ECE07}"/>
              </a:ext>
            </a:extLst>
          </p:cNvPr>
          <p:cNvSpPr>
            <a:spLocks noGrp="1"/>
          </p:cNvSpPr>
          <p:nvPr>
            <p:ph type="title"/>
          </p:nvPr>
        </p:nvSpPr>
        <p:spPr>
          <a:xfrm>
            <a:off x="7829658" y="1253067"/>
            <a:ext cx="3371742" cy="4351866"/>
          </a:xfrm>
        </p:spPr>
        <p:txBody>
          <a:bodyPr anchor="ctr">
            <a:normAutofit/>
          </a:bodyPr>
          <a:lstStyle/>
          <a:p>
            <a:r>
              <a:rPr lang="en-GB">
                <a:solidFill>
                  <a:schemeClr val="bg1"/>
                </a:solidFill>
              </a:rPr>
              <a:t>Children and families Act and the SEN Code of practice</a:t>
            </a:r>
          </a:p>
        </p:txBody>
      </p:sp>
    </p:spTree>
    <p:extLst>
      <p:ext uri="{BB962C8B-B14F-4D97-AF65-F5344CB8AC3E}">
        <p14:creationId xmlns:p14="http://schemas.microsoft.com/office/powerpoint/2010/main" val="401899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9" name="Straight Connector 38">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Isosceles Triangle 42">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Isosceles Triangle 46">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Isosceles Triangle 47">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6A8D379-DB28-2572-055A-312290F0E027}"/>
              </a:ext>
            </a:extLst>
          </p:cNvPr>
          <p:cNvSpPr>
            <a:spLocks noGrp="1"/>
          </p:cNvSpPr>
          <p:nvPr>
            <p:ph type="title"/>
          </p:nvPr>
        </p:nvSpPr>
        <p:spPr>
          <a:xfrm>
            <a:off x="677334" y="609600"/>
            <a:ext cx="8596668" cy="1320800"/>
          </a:xfrm>
        </p:spPr>
        <p:txBody>
          <a:bodyPr>
            <a:normAutofit/>
          </a:bodyPr>
          <a:lstStyle/>
          <a:p>
            <a:r>
              <a:rPr lang="en-GB" dirty="0"/>
              <a:t>Children and Families Act 2014 - EHCPs</a:t>
            </a:r>
          </a:p>
        </p:txBody>
      </p:sp>
      <p:sp>
        <p:nvSpPr>
          <p:cNvPr id="3" name="Content Placeholder 2">
            <a:extLst>
              <a:ext uri="{FF2B5EF4-FFF2-40B4-BE49-F238E27FC236}">
                <a16:creationId xmlns:a16="http://schemas.microsoft.com/office/drawing/2014/main" id="{A313870D-6A7A-AA94-F9C2-DC1462BFC1C7}"/>
              </a:ext>
            </a:extLst>
          </p:cNvPr>
          <p:cNvSpPr>
            <a:spLocks noGrp="1"/>
          </p:cNvSpPr>
          <p:nvPr>
            <p:ph idx="1"/>
          </p:nvPr>
        </p:nvSpPr>
        <p:spPr>
          <a:xfrm>
            <a:off x="677334" y="2160589"/>
            <a:ext cx="8596668" cy="3880773"/>
          </a:xfrm>
        </p:spPr>
        <p:txBody>
          <a:bodyPr>
            <a:normAutofit/>
          </a:bodyPr>
          <a:lstStyle/>
          <a:p>
            <a:pPr>
              <a:lnSpc>
                <a:spcPct val="90000"/>
              </a:lnSpc>
              <a:buNone/>
            </a:pPr>
            <a:r>
              <a:rPr lang="en-GB" sz="1400">
                <a:effectLst/>
              </a:rPr>
              <a:t>Under the Children and Families Act 2014, local authorities must:</a:t>
            </a:r>
            <a:endParaRPr lang="en-GB" sz="1400"/>
          </a:p>
          <a:p>
            <a:pPr>
              <a:lnSpc>
                <a:spcPct val="90000"/>
              </a:lnSpc>
              <a:buFont typeface="Arial" panose="020B0604020202020204" pitchFamily="34" charset="0"/>
              <a:buChar char="•"/>
            </a:pPr>
            <a:r>
              <a:rPr lang="en-GB" sz="1400">
                <a:effectLst/>
              </a:rPr>
              <a:t>Consider requests for assessment</a:t>
            </a:r>
            <a:endParaRPr lang="en-GB" sz="1400"/>
          </a:p>
          <a:p>
            <a:pPr>
              <a:lnSpc>
                <a:spcPct val="90000"/>
              </a:lnSpc>
              <a:buFont typeface="Arial" panose="020B0604020202020204" pitchFamily="34" charset="0"/>
              <a:buChar char="•"/>
            </a:pPr>
            <a:r>
              <a:rPr lang="en-GB" sz="1400">
                <a:effectLst/>
              </a:rPr>
              <a:t>Complete the process within </a:t>
            </a:r>
            <a:r>
              <a:rPr lang="en-GB" sz="1400" b="1">
                <a:effectLst/>
              </a:rPr>
              <a:t>20 weeks</a:t>
            </a:r>
            <a:endParaRPr lang="en-GB" sz="1400"/>
          </a:p>
          <a:p>
            <a:pPr>
              <a:lnSpc>
                <a:spcPct val="90000"/>
              </a:lnSpc>
              <a:buFont typeface="Arial" panose="020B0604020202020204" pitchFamily="34" charset="0"/>
              <a:buChar char="•"/>
            </a:pPr>
            <a:r>
              <a:rPr lang="en-GB" sz="1400">
                <a:effectLst/>
              </a:rPr>
              <a:t>Specify and quantify provision in Section F</a:t>
            </a:r>
            <a:endParaRPr lang="en-GB" sz="1400"/>
          </a:p>
          <a:p>
            <a:pPr>
              <a:lnSpc>
                <a:spcPct val="90000"/>
              </a:lnSpc>
              <a:buFont typeface="Arial" panose="020B0604020202020204" pitchFamily="34" charset="0"/>
              <a:buChar char="•"/>
            </a:pPr>
            <a:r>
              <a:rPr lang="en-GB" sz="1400">
                <a:effectLst/>
              </a:rPr>
              <a:t>Name a school unless incompatible with efficient education of others or inefficient use of resources</a:t>
            </a:r>
            <a:endParaRPr lang="en-GB" sz="1400"/>
          </a:p>
          <a:p>
            <a:pPr>
              <a:lnSpc>
                <a:spcPct val="90000"/>
              </a:lnSpc>
              <a:buFont typeface="Arial" panose="020B0604020202020204" pitchFamily="34" charset="0"/>
              <a:buChar char="•"/>
            </a:pPr>
            <a:r>
              <a:rPr lang="en-GB" sz="1400">
                <a:effectLst/>
              </a:rPr>
              <a:t>Review EHCPs annually</a:t>
            </a:r>
            <a:endParaRPr lang="en-GB" sz="1400"/>
          </a:p>
          <a:p>
            <a:pPr>
              <a:lnSpc>
                <a:spcPct val="90000"/>
              </a:lnSpc>
              <a:buFont typeface="Arial" panose="020B0604020202020204" pitchFamily="34" charset="0"/>
              <a:buChar char="•"/>
            </a:pPr>
            <a:r>
              <a:rPr lang="en-GB" sz="1400">
                <a:effectLst/>
              </a:rPr>
              <a:t>Maintain EHCPs until outcomes are met or the young person leaves education</a:t>
            </a:r>
          </a:p>
          <a:p>
            <a:pPr>
              <a:lnSpc>
                <a:spcPct val="90000"/>
              </a:lnSpc>
              <a:buFont typeface="Arial" panose="020B0604020202020204" pitchFamily="34" charset="0"/>
              <a:buChar char="•"/>
            </a:pPr>
            <a:endParaRPr lang="en-GB" sz="1400"/>
          </a:p>
          <a:p>
            <a:pPr>
              <a:lnSpc>
                <a:spcPct val="90000"/>
              </a:lnSpc>
              <a:buFont typeface="Arial" panose="020B0604020202020204" pitchFamily="34" charset="0"/>
              <a:buChar char="•"/>
            </a:pPr>
            <a:r>
              <a:rPr lang="en-GB" sz="1400"/>
              <a:t>Parents have:</a:t>
            </a:r>
          </a:p>
          <a:p>
            <a:pPr>
              <a:lnSpc>
                <a:spcPct val="90000"/>
              </a:lnSpc>
              <a:buFont typeface="Arial" panose="020B0604020202020204" pitchFamily="34" charset="0"/>
              <a:buChar char="•"/>
            </a:pPr>
            <a:r>
              <a:rPr lang="en-GB" sz="1400"/>
              <a:t>The right to request an EHC needs assessment</a:t>
            </a:r>
          </a:p>
          <a:p>
            <a:pPr>
              <a:lnSpc>
                <a:spcPct val="90000"/>
              </a:lnSpc>
              <a:buFont typeface="Arial" panose="020B0604020202020204" pitchFamily="34" charset="0"/>
              <a:buChar char="•"/>
            </a:pPr>
            <a:r>
              <a:rPr lang="en-GB" sz="1400"/>
              <a:t>The right to appeal to the SEND Tribunal</a:t>
            </a:r>
          </a:p>
          <a:p>
            <a:pPr>
              <a:lnSpc>
                <a:spcPct val="90000"/>
              </a:lnSpc>
              <a:buFont typeface="Arial" panose="020B0604020202020204" pitchFamily="34" charset="0"/>
              <a:buChar char="•"/>
            </a:pPr>
            <a:r>
              <a:rPr lang="en-GB" sz="1400"/>
              <a:t>The right to request a particular school or college</a:t>
            </a:r>
          </a:p>
          <a:p>
            <a:pPr>
              <a:lnSpc>
                <a:spcPct val="90000"/>
              </a:lnSpc>
              <a:buFont typeface="Arial" panose="020B0604020202020204" pitchFamily="34" charset="0"/>
              <a:buChar char="•"/>
            </a:pPr>
            <a:endParaRPr lang="en-GB" sz="1400"/>
          </a:p>
          <a:p>
            <a:pPr>
              <a:lnSpc>
                <a:spcPct val="90000"/>
              </a:lnSpc>
            </a:pPr>
            <a:endParaRPr lang="en-GB" sz="1400"/>
          </a:p>
        </p:txBody>
      </p:sp>
    </p:spTree>
    <p:extLst>
      <p:ext uri="{BB962C8B-B14F-4D97-AF65-F5344CB8AC3E}">
        <p14:creationId xmlns:p14="http://schemas.microsoft.com/office/powerpoint/2010/main" val="120418780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4A083-BBA0-29A6-4287-FFF63A102CDB}"/>
              </a:ext>
            </a:extLst>
          </p:cNvPr>
          <p:cNvSpPr>
            <a:spLocks noGrp="1"/>
          </p:cNvSpPr>
          <p:nvPr>
            <p:ph type="title"/>
          </p:nvPr>
        </p:nvSpPr>
        <p:spPr>
          <a:xfrm>
            <a:off x="677334" y="609600"/>
            <a:ext cx="8596668" cy="1320800"/>
          </a:xfrm>
        </p:spPr>
        <p:txBody>
          <a:bodyPr anchor="t">
            <a:normAutofit/>
          </a:bodyPr>
          <a:lstStyle/>
          <a:p>
            <a:r>
              <a:rPr lang="en-GB"/>
              <a:t>The Cheshire East SEND Tool kit for Inclusion</a:t>
            </a:r>
          </a:p>
        </p:txBody>
      </p:sp>
      <p:pic>
        <p:nvPicPr>
          <p:cNvPr id="5" name="Picture 4">
            <a:extLst>
              <a:ext uri="{FF2B5EF4-FFF2-40B4-BE49-F238E27FC236}">
                <a16:creationId xmlns:a16="http://schemas.microsoft.com/office/drawing/2014/main" id="{B86E7AB0-9646-CF97-E366-3961E0BAF695}"/>
              </a:ext>
            </a:extLst>
          </p:cNvPr>
          <p:cNvPicPr>
            <a:picLocks noChangeAspect="1"/>
          </p:cNvPicPr>
          <p:nvPr/>
        </p:nvPicPr>
        <p:blipFill>
          <a:blip r:embed="rId3"/>
          <a:stretch>
            <a:fillRect/>
          </a:stretch>
        </p:blipFill>
        <p:spPr>
          <a:xfrm>
            <a:off x="677334" y="1857250"/>
            <a:ext cx="7120576" cy="2916456"/>
          </a:xfrm>
          <a:prstGeom prst="rect">
            <a:avLst/>
          </a:prstGeom>
        </p:spPr>
      </p:pic>
      <p:sp>
        <p:nvSpPr>
          <p:cNvPr id="3" name="Content Placeholder 2">
            <a:extLst>
              <a:ext uri="{FF2B5EF4-FFF2-40B4-BE49-F238E27FC236}">
                <a16:creationId xmlns:a16="http://schemas.microsoft.com/office/drawing/2014/main" id="{7622F95B-A2A3-B6ED-B2DA-3BC39BAC216F}"/>
              </a:ext>
            </a:extLst>
          </p:cNvPr>
          <p:cNvSpPr>
            <a:spLocks noGrp="1"/>
          </p:cNvSpPr>
          <p:nvPr>
            <p:ph idx="1"/>
          </p:nvPr>
        </p:nvSpPr>
        <p:spPr>
          <a:xfrm>
            <a:off x="746557" y="5029200"/>
            <a:ext cx="8596667" cy="1012162"/>
          </a:xfrm>
        </p:spPr>
        <p:txBody>
          <a:bodyPr>
            <a:normAutofit/>
          </a:bodyPr>
          <a:lstStyle/>
          <a:p>
            <a:pPr lvl="1" fontAlgn="base"/>
            <a:endParaRPr lang="en-GB" sz="1500" b="1" u="sng">
              <a:hlinkClick r:id="rId4"/>
            </a:endParaRPr>
          </a:p>
          <a:p>
            <a:pPr lvl="1" fontAlgn="base"/>
            <a:r>
              <a:rPr lang="en-GB" sz="3200" b="1" u="sng">
                <a:hlinkClick r:id="rId4"/>
              </a:rPr>
              <a:t>Toolkit for inclusion</a:t>
            </a:r>
            <a:r>
              <a:rPr lang="en-GB" sz="3200"/>
              <a:t>​</a:t>
            </a:r>
          </a:p>
          <a:p>
            <a:endParaRPr lang="en-GB" sz="1500"/>
          </a:p>
        </p:txBody>
      </p:sp>
    </p:spTree>
    <p:extLst>
      <p:ext uri="{BB962C8B-B14F-4D97-AF65-F5344CB8AC3E}">
        <p14:creationId xmlns:p14="http://schemas.microsoft.com/office/powerpoint/2010/main" val="2854304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C8AF1-3114-FC16-687F-48456C43BE20}"/>
              </a:ext>
            </a:extLst>
          </p:cNvPr>
          <p:cNvSpPr>
            <a:spLocks noGrp="1"/>
          </p:cNvSpPr>
          <p:nvPr>
            <p:ph type="title"/>
          </p:nvPr>
        </p:nvSpPr>
        <p:spPr/>
        <p:txBody>
          <a:bodyPr/>
          <a:lstStyle/>
          <a:p>
            <a:pPr marL="228600" marR="0" lvl="0" indent="-228600" defTabSz="914400" rtl="0" eaLnBrk="1" fontAlgn="auto" latinLnBrk="0" hangingPunct="1">
              <a:lnSpc>
                <a:spcPct val="90000"/>
              </a:lnSpc>
              <a:spcBef>
                <a:spcPts val="1000"/>
              </a:spcBef>
              <a:spcAft>
                <a:spcPts val="0"/>
              </a:spcAft>
              <a:tabLst/>
              <a:defRPr/>
            </a:pPr>
            <a:r>
              <a:rPr lang="en-GB" dirty="0"/>
              <a:t>Equality Act 2010</a:t>
            </a:r>
          </a:p>
        </p:txBody>
      </p:sp>
      <p:sp>
        <p:nvSpPr>
          <p:cNvPr id="3" name="Content Placeholder 2">
            <a:extLst>
              <a:ext uri="{FF2B5EF4-FFF2-40B4-BE49-F238E27FC236}">
                <a16:creationId xmlns:a16="http://schemas.microsoft.com/office/drawing/2014/main" id="{189A0C7E-3D83-CB6E-E779-D98754B8DFD7}"/>
              </a:ext>
            </a:extLst>
          </p:cNvPr>
          <p:cNvSpPr>
            <a:spLocks noGrp="1"/>
          </p:cNvSpPr>
          <p:nvPr>
            <p:ph idx="1"/>
          </p:nvPr>
        </p:nvSpPr>
        <p:spPr/>
        <p:txBody>
          <a:bodyPr>
            <a:normAutofit fontScale="92500" lnSpcReduction="20000"/>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ea typeface="+mn-ea"/>
                <a:cs typeface="+mn-cs"/>
              </a:rPr>
              <a:t>A child or young person is disabled if they have: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ea typeface="+mn-ea"/>
                <a:cs typeface="+mn-cs"/>
              </a:rPr>
              <a:t>A </a:t>
            </a:r>
            <a:r>
              <a:rPr kumimoji="0" lang="en-GB" sz="2800" b="1" i="0" u="none" strike="noStrike" kern="1200" cap="none" spc="0" normalizeH="0" baseline="0" noProof="0" dirty="0">
                <a:ln>
                  <a:noFill/>
                </a:ln>
                <a:solidFill>
                  <a:prstClr val="black"/>
                </a:solidFill>
                <a:effectLst/>
                <a:uLnTx/>
                <a:uFillTx/>
                <a:ea typeface="+mn-ea"/>
                <a:cs typeface="+mn-cs"/>
              </a:rPr>
              <a:t>physical or mental impairment</a:t>
            </a:r>
            <a:endParaRPr kumimoji="0" lang="en-GB" sz="2800" b="0" i="0" u="none" strike="noStrike" kern="1200" cap="none" spc="0" normalizeH="0" baseline="0" noProof="0" dirty="0">
              <a:ln>
                <a:noFill/>
              </a:ln>
              <a:solidFill>
                <a:prstClr val="black"/>
              </a:solidFill>
              <a:effectLst/>
              <a:uLnTx/>
              <a:uFillTx/>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ea typeface="+mn-ea"/>
                <a:cs typeface="+mn-cs"/>
              </a:rPr>
              <a:t>Which has a </a:t>
            </a:r>
            <a:r>
              <a:rPr kumimoji="0" lang="en-GB" sz="2800" b="1" i="0" u="none" strike="noStrike" kern="1200" cap="none" spc="0" normalizeH="0" baseline="0" noProof="0" dirty="0">
                <a:ln>
                  <a:noFill/>
                </a:ln>
                <a:solidFill>
                  <a:prstClr val="black"/>
                </a:solidFill>
                <a:effectLst/>
                <a:uLnTx/>
                <a:uFillTx/>
                <a:ea typeface="+mn-ea"/>
                <a:cs typeface="+mn-cs"/>
              </a:rPr>
              <a:t>substantial</a:t>
            </a:r>
            <a:r>
              <a:rPr kumimoji="0" lang="en-GB" sz="2800" b="0" i="0" u="none" strike="noStrike" kern="1200" cap="none" spc="0" normalizeH="0" baseline="0" noProof="0" dirty="0">
                <a:ln>
                  <a:noFill/>
                </a:ln>
                <a:solidFill>
                  <a:prstClr val="black"/>
                </a:solidFill>
                <a:effectLst/>
                <a:uLnTx/>
                <a:uFillTx/>
                <a:ea typeface="+mn-ea"/>
                <a:cs typeface="+mn-cs"/>
              </a:rPr>
              <a:t> and </a:t>
            </a:r>
            <a:r>
              <a:rPr kumimoji="0" lang="en-GB" sz="2800" b="1" i="0" u="none" strike="noStrike" kern="1200" cap="none" spc="0" normalizeH="0" baseline="0" noProof="0" dirty="0">
                <a:ln>
                  <a:noFill/>
                </a:ln>
                <a:solidFill>
                  <a:prstClr val="black"/>
                </a:solidFill>
                <a:effectLst/>
                <a:uLnTx/>
                <a:uFillTx/>
                <a:ea typeface="+mn-ea"/>
                <a:cs typeface="+mn-cs"/>
              </a:rPr>
              <a:t>long‑term</a:t>
            </a:r>
            <a:r>
              <a:rPr kumimoji="0" lang="en-GB" sz="2800" b="0" i="0" u="none" strike="noStrike" kern="1200" cap="none" spc="0" normalizeH="0" baseline="0" noProof="0" dirty="0">
                <a:ln>
                  <a:noFill/>
                </a:ln>
                <a:solidFill>
                  <a:prstClr val="black"/>
                </a:solidFill>
                <a:effectLst/>
                <a:uLnTx/>
                <a:uFillTx/>
                <a:ea typeface="+mn-ea"/>
                <a:cs typeface="+mn-cs"/>
              </a:rPr>
              <a:t> adverse effect on their ability to carry out normal day‑to‑day activities.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ea typeface="+mn-ea"/>
                <a:cs typeface="+mn-cs"/>
              </a:rPr>
              <a:t>Not all disabled children have SEN — but many do.</a:t>
            </a:r>
          </a:p>
          <a:p>
            <a:pPr defTabSz="914400">
              <a:lnSpc>
                <a:spcPct val="90000"/>
              </a:lnSpc>
              <a:buClrTx/>
              <a:buSzTx/>
              <a:defRPr/>
            </a:pPr>
            <a:r>
              <a:rPr lang="en-GB" sz="2800" dirty="0">
                <a:solidFill>
                  <a:prstClr val="black"/>
                </a:solidFill>
              </a:rPr>
              <a:t>Protected characteristics </a:t>
            </a:r>
          </a:p>
          <a:p>
            <a:pPr defTabSz="914400">
              <a:lnSpc>
                <a:spcPct val="90000"/>
              </a:lnSpc>
              <a:buClrTx/>
              <a:buSzTx/>
              <a:defRPr/>
            </a:pPr>
            <a:r>
              <a:rPr kumimoji="0" lang="en-GB" sz="2800" b="0" i="0" u="none" strike="noStrike" kern="1200" cap="none" spc="0" normalizeH="0" baseline="0" noProof="0" dirty="0">
                <a:ln>
                  <a:noFill/>
                </a:ln>
                <a:solidFill>
                  <a:prstClr val="black"/>
                </a:solidFill>
                <a:effectLst/>
                <a:uLnTx/>
                <a:uFillTx/>
                <a:ea typeface="+mn-ea"/>
                <a:cs typeface="+mn-cs"/>
              </a:rPr>
              <a:t>Reasonable adjustments</a:t>
            </a:r>
          </a:p>
          <a:p>
            <a:pPr defTabSz="914400">
              <a:lnSpc>
                <a:spcPct val="90000"/>
              </a:lnSpc>
              <a:buClrTx/>
              <a:buSzTx/>
              <a:defRPr/>
            </a:pPr>
            <a:r>
              <a:rPr kumimoji="0" lang="en-GB" sz="2800" b="0" i="0" u="none" strike="noStrike" kern="1200" cap="none" spc="0" normalizeH="0" baseline="0" noProof="0" dirty="0">
                <a:ln>
                  <a:noFill/>
                </a:ln>
                <a:solidFill>
                  <a:prstClr val="black"/>
                </a:solidFill>
                <a:effectLst/>
                <a:uLnTx/>
                <a:uFillTx/>
                <a:ea typeface="+mn-ea"/>
                <a:cs typeface="+mn-cs"/>
              </a:rPr>
              <a:t>Protects carers against discrimination</a:t>
            </a:r>
          </a:p>
          <a:p>
            <a:pPr defTabSz="914400">
              <a:lnSpc>
                <a:spcPct val="90000"/>
              </a:lnSpc>
              <a:buClrTx/>
              <a:buSzTx/>
              <a:defRPr/>
            </a:pPr>
            <a:r>
              <a:rPr lang="en-GB" sz="2800" dirty="0">
                <a:solidFill>
                  <a:prstClr val="black"/>
                </a:solidFill>
              </a:rPr>
              <a:t>Public sector duty of care </a:t>
            </a:r>
            <a:endParaRPr kumimoji="0" lang="en-GB" sz="2800" b="0" i="0" u="none" strike="noStrike" kern="1200" cap="none" spc="0" normalizeH="0" baseline="0" noProof="0" dirty="0">
              <a:ln>
                <a:noFill/>
              </a:ln>
              <a:solidFill>
                <a:prstClr val="black"/>
              </a:solidFill>
              <a:effectLst/>
              <a:uLnTx/>
              <a:uFillTx/>
              <a:ea typeface="+mn-ea"/>
              <a:cs typeface="+mn-cs"/>
            </a:endParaRPr>
          </a:p>
          <a:p>
            <a:endParaRPr lang="en-GB" dirty="0"/>
          </a:p>
        </p:txBody>
      </p:sp>
    </p:spTree>
    <p:extLst>
      <p:ext uri="{BB962C8B-B14F-4D97-AF65-F5344CB8AC3E}">
        <p14:creationId xmlns:p14="http://schemas.microsoft.com/office/powerpoint/2010/main" val="3603111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7BD78E98-41AC-203E-8376-AC0406B36813}"/>
              </a:ext>
            </a:extLst>
          </p:cNvPr>
          <p:cNvSpPr>
            <a:spLocks noGrp="1"/>
          </p:cNvSpPr>
          <p:nvPr>
            <p:ph type="title"/>
          </p:nvPr>
        </p:nvSpPr>
        <p:spPr>
          <a:xfrm>
            <a:off x="677334" y="609600"/>
            <a:ext cx="8596668" cy="1320800"/>
          </a:xfrm>
        </p:spPr>
        <p:txBody>
          <a:bodyPr>
            <a:normAutofit/>
          </a:bodyPr>
          <a:lstStyle/>
          <a:p>
            <a:r>
              <a:rPr lang="en-GB"/>
              <a:t>What is the Local Offer ?</a:t>
            </a:r>
          </a:p>
        </p:txBody>
      </p:sp>
      <p:sp>
        <p:nvSpPr>
          <p:cNvPr id="3" name="Content Placeholder 2">
            <a:extLst>
              <a:ext uri="{FF2B5EF4-FFF2-40B4-BE49-F238E27FC236}">
                <a16:creationId xmlns:a16="http://schemas.microsoft.com/office/drawing/2014/main" id="{613199B2-58E4-FDC9-F47C-A5C332B00B54}"/>
              </a:ext>
            </a:extLst>
          </p:cNvPr>
          <p:cNvSpPr>
            <a:spLocks noGrp="1"/>
          </p:cNvSpPr>
          <p:nvPr>
            <p:ph idx="1"/>
          </p:nvPr>
        </p:nvSpPr>
        <p:spPr>
          <a:xfrm>
            <a:off x="677334" y="2160589"/>
            <a:ext cx="8596668" cy="3880773"/>
          </a:xfrm>
        </p:spPr>
        <p:txBody>
          <a:bodyPr>
            <a:normAutofit/>
          </a:bodyPr>
          <a:lstStyle/>
          <a:p>
            <a:pPr marL="0" indent="0">
              <a:lnSpc>
                <a:spcPct val="90000"/>
              </a:lnSpc>
              <a:buNone/>
            </a:pPr>
            <a:r>
              <a:rPr lang="en-GB" sz="1400"/>
              <a:t>The Local Offer sets out in one place information about provision they expect to be available across education, health and social care for children and young people in their area who have SEN or are disabled, including those who do not have Education, Health and Care (EHC) plans. This duty comes from section 30 of the Children and Families Act 2014 and Part 4 of Special Educational Needs and Disability Regulations 2014.</a:t>
            </a:r>
          </a:p>
          <a:p>
            <a:pPr>
              <a:lnSpc>
                <a:spcPct val="90000"/>
              </a:lnSpc>
            </a:pPr>
            <a:endParaRPr lang="en-GB" sz="1400"/>
          </a:p>
          <a:p>
            <a:pPr marL="0" indent="0">
              <a:lnSpc>
                <a:spcPct val="90000"/>
              </a:lnSpc>
              <a:buNone/>
            </a:pPr>
            <a:r>
              <a:rPr lang="en-GB" sz="1400" b="1"/>
              <a:t>The SEND Code of Practice states that the Local Offer has </a:t>
            </a:r>
            <a:r>
              <a:rPr lang="en-GB" sz="1400"/>
              <a:t>two key purposes:</a:t>
            </a:r>
          </a:p>
          <a:p>
            <a:pPr marL="0" indent="0">
              <a:lnSpc>
                <a:spcPct val="90000"/>
              </a:lnSpc>
              <a:buNone/>
            </a:pPr>
            <a:r>
              <a:rPr lang="en-GB" sz="1400"/>
              <a:t>1. To provide clear, comprehensive, accessible and up-to-date information about the available provision and how to access it, and to make provision more responsive to local needs and aspirations by directly involving disabled children and those with SEN and their parents, and disabled young people and those with SEN, and service providers in its development and review.</a:t>
            </a:r>
          </a:p>
          <a:p>
            <a:pPr marL="0" indent="0">
              <a:lnSpc>
                <a:spcPct val="90000"/>
              </a:lnSpc>
              <a:buNone/>
            </a:pPr>
            <a:r>
              <a:rPr lang="en-GB" sz="1400"/>
              <a:t>2. It should not simply be a directory of services and the process of developing the Local Offer is intended to help local authorities and their health partners improve provision.</a:t>
            </a:r>
          </a:p>
          <a:p>
            <a:pPr marL="0" indent="0" fontAlgn="base">
              <a:lnSpc>
                <a:spcPct val="90000"/>
              </a:lnSpc>
              <a:buNone/>
            </a:pPr>
            <a:endParaRPr lang="en-GB" sz="1400" b="1"/>
          </a:p>
          <a:p>
            <a:pPr>
              <a:lnSpc>
                <a:spcPct val="90000"/>
              </a:lnSpc>
            </a:pPr>
            <a:endParaRPr lang="en-GB" sz="1400"/>
          </a:p>
        </p:txBody>
      </p:sp>
    </p:spTree>
    <p:extLst>
      <p:ext uri="{BB962C8B-B14F-4D97-AF65-F5344CB8AC3E}">
        <p14:creationId xmlns:p14="http://schemas.microsoft.com/office/powerpoint/2010/main" val="206684199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1" name="Straight Connector 2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57CD4F0-286F-BE53-CAD8-4EC2D346F015}"/>
              </a:ext>
            </a:extLst>
          </p:cNvPr>
          <p:cNvSpPr>
            <a:spLocks noGrp="1"/>
          </p:cNvSpPr>
          <p:nvPr>
            <p:ph type="title"/>
          </p:nvPr>
        </p:nvSpPr>
        <p:spPr>
          <a:xfrm>
            <a:off x="677334" y="609600"/>
            <a:ext cx="8596668" cy="1320800"/>
          </a:xfrm>
        </p:spPr>
        <p:txBody>
          <a:bodyPr>
            <a:normAutofit/>
          </a:bodyPr>
          <a:lstStyle/>
          <a:p>
            <a:r>
              <a:rPr lang="en-GB"/>
              <a:t>Local Offer website : Cheshire East Livewell</a:t>
            </a:r>
          </a:p>
        </p:txBody>
      </p:sp>
      <p:sp>
        <p:nvSpPr>
          <p:cNvPr id="23" name="Content Placeholder 2">
            <a:extLst>
              <a:ext uri="{FF2B5EF4-FFF2-40B4-BE49-F238E27FC236}">
                <a16:creationId xmlns:a16="http://schemas.microsoft.com/office/drawing/2014/main" id="{18B84155-327E-CC94-90F1-F59E12C3ACAB}"/>
              </a:ext>
            </a:extLst>
          </p:cNvPr>
          <p:cNvSpPr>
            <a:spLocks noGrp="1"/>
          </p:cNvSpPr>
          <p:nvPr>
            <p:ph idx="1"/>
          </p:nvPr>
        </p:nvSpPr>
        <p:spPr>
          <a:xfrm>
            <a:off x="677334" y="2160589"/>
            <a:ext cx="8596668" cy="3880773"/>
          </a:xfrm>
        </p:spPr>
        <p:txBody>
          <a:bodyPr>
            <a:normAutofit/>
          </a:bodyPr>
          <a:lstStyle/>
          <a:p>
            <a:r>
              <a:rPr lang="en-GB"/>
              <a:t>All local authorities must commission services for children and young people with Special Educational Needs and Disabilities up to the age of 25 years. (Children and families Act 2014) These services must be published in their Local Offer:  </a:t>
            </a:r>
          </a:p>
          <a:p>
            <a:endParaRPr lang="en-GB"/>
          </a:p>
          <a:p>
            <a:r>
              <a:rPr lang="en-GB">
                <a:hlinkClick r:id="rId2"/>
              </a:rPr>
              <a:t>https://www.cheshireeast.gov.uk/livewell/local-offer-for-children-with-sen-and-disabilities/local-offer-for-children-with-sen-and-disabilities.aspx</a:t>
            </a:r>
            <a:endParaRPr lang="en-GB"/>
          </a:p>
          <a:p>
            <a:endParaRPr lang="en-GB"/>
          </a:p>
          <a:p>
            <a:pPr marL="0" indent="0">
              <a:buNone/>
            </a:pPr>
            <a:endParaRPr lang="en-GB"/>
          </a:p>
          <a:p>
            <a:endParaRPr lang="en-GB"/>
          </a:p>
        </p:txBody>
      </p:sp>
    </p:spTree>
    <p:extLst>
      <p:ext uri="{BB962C8B-B14F-4D97-AF65-F5344CB8AC3E}">
        <p14:creationId xmlns:p14="http://schemas.microsoft.com/office/powerpoint/2010/main" val="22878555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342BAE6-2793-1B00-619E-6295C6AD7B29}"/>
              </a:ext>
            </a:extLst>
          </p:cNvPr>
          <p:cNvSpPr>
            <a:spLocks noGrp="1"/>
          </p:cNvSpPr>
          <p:nvPr>
            <p:ph type="title"/>
          </p:nvPr>
        </p:nvSpPr>
        <p:spPr>
          <a:xfrm>
            <a:off x="7181723" y="609600"/>
            <a:ext cx="4512989" cy="1361813"/>
          </a:xfrm>
        </p:spPr>
        <p:txBody>
          <a:bodyPr anchor="ctr">
            <a:normAutofit/>
          </a:bodyPr>
          <a:lstStyle/>
          <a:p>
            <a:r>
              <a:rPr lang="en-GB" dirty="0">
                <a:solidFill>
                  <a:srgbClr val="FFFFFF"/>
                </a:solidFill>
              </a:rPr>
              <a:t>SEND REFORM PROPOSALS</a:t>
            </a:r>
          </a:p>
        </p:txBody>
      </p:sp>
      <p:pic>
        <p:nvPicPr>
          <p:cNvPr id="7" name="Graphic 6" descr="Classroom">
            <a:extLst>
              <a:ext uri="{FF2B5EF4-FFF2-40B4-BE49-F238E27FC236}">
                <a16:creationId xmlns:a16="http://schemas.microsoft.com/office/drawing/2014/main" id="{5F48FD74-BE95-3661-FA71-563766F799D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7251" y="1545062"/>
            <a:ext cx="3856774" cy="3856774"/>
          </a:xfrm>
          <a:prstGeom prst="rect">
            <a:avLst/>
          </a:prstGeom>
        </p:spPr>
      </p:pic>
      <p:sp>
        <p:nvSpPr>
          <p:cNvPr id="3" name="Content Placeholder 2">
            <a:extLst>
              <a:ext uri="{FF2B5EF4-FFF2-40B4-BE49-F238E27FC236}">
                <a16:creationId xmlns:a16="http://schemas.microsoft.com/office/drawing/2014/main" id="{0538D4B7-8E05-79E8-0954-D36BFCA88AE3}"/>
              </a:ext>
            </a:extLst>
          </p:cNvPr>
          <p:cNvSpPr>
            <a:spLocks noGrp="1"/>
          </p:cNvSpPr>
          <p:nvPr>
            <p:ph idx="1"/>
          </p:nvPr>
        </p:nvSpPr>
        <p:spPr>
          <a:xfrm>
            <a:off x="6660859" y="2062959"/>
            <a:ext cx="5452844" cy="4614678"/>
          </a:xfrm>
        </p:spPr>
        <p:txBody>
          <a:bodyPr anchor="t">
            <a:normAutofit/>
          </a:bodyPr>
          <a:lstStyle/>
          <a:p>
            <a:pPr marL="0" indent="0">
              <a:lnSpc>
                <a:spcPct val="90000"/>
              </a:lnSpc>
              <a:buNone/>
            </a:pPr>
            <a:r>
              <a:rPr lang="en-GB" sz="1400" dirty="0">
                <a:solidFill>
                  <a:srgbClr val="FFFFFF"/>
                </a:solidFill>
              </a:rPr>
              <a:t>The government has published the schools white paper, Every child achieving and thriving, and the special educational needs and disabilities (SEND) consultation document, SEND reform: putting children and young people first.</a:t>
            </a:r>
          </a:p>
          <a:p>
            <a:pPr marL="0" indent="0">
              <a:lnSpc>
                <a:spcPct val="90000"/>
              </a:lnSpc>
              <a:buNone/>
            </a:pPr>
            <a:endParaRPr lang="en-GB" sz="1400" dirty="0">
              <a:solidFill>
                <a:srgbClr val="FFFFFF"/>
              </a:solidFill>
            </a:endParaRPr>
          </a:p>
          <a:p>
            <a:pPr>
              <a:lnSpc>
                <a:spcPct val="90000"/>
              </a:lnSpc>
            </a:pPr>
            <a:r>
              <a:rPr lang="en-GB" sz="1400" dirty="0">
                <a:solidFill>
                  <a:srgbClr val="FFFFFF"/>
                </a:solidFill>
              </a:rPr>
              <a:t>The White paper  contains the governments proposals for SEND reform</a:t>
            </a:r>
          </a:p>
          <a:p>
            <a:pPr>
              <a:lnSpc>
                <a:spcPct val="90000"/>
              </a:lnSpc>
            </a:pPr>
            <a:r>
              <a:rPr lang="en-GB" sz="1400" dirty="0">
                <a:solidFill>
                  <a:srgbClr val="FFFFFF"/>
                </a:solidFill>
              </a:rPr>
              <a:t>Consultation is open until 18</a:t>
            </a:r>
            <a:r>
              <a:rPr lang="en-GB" sz="1400" baseline="30000" dirty="0">
                <a:solidFill>
                  <a:srgbClr val="FFFFFF"/>
                </a:solidFill>
              </a:rPr>
              <a:t>th</a:t>
            </a:r>
            <a:r>
              <a:rPr lang="en-GB" sz="1400" dirty="0">
                <a:solidFill>
                  <a:srgbClr val="FFFFFF"/>
                </a:solidFill>
              </a:rPr>
              <a:t> May</a:t>
            </a:r>
          </a:p>
          <a:p>
            <a:pPr>
              <a:lnSpc>
                <a:spcPct val="90000"/>
              </a:lnSpc>
            </a:pPr>
            <a:r>
              <a:rPr lang="en-GB" sz="1400" dirty="0">
                <a:solidFill>
                  <a:srgbClr val="FFFFFF"/>
                </a:solidFill>
              </a:rPr>
              <a:t>NNPCFS, PCFs and families can feedback </a:t>
            </a:r>
          </a:p>
          <a:p>
            <a:pPr>
              <a:lnSpc>
                <a:spcPct val="90000"/>
              </a:lnSpc>
            </a:pPr>
            <a:r>
              <a:rPr lang="en-GB" sz="1400" dirty="0">
                <a:solidFill>
                  <a:srgbClr val="FFFFFF"/>
                </a:solidFill>
              </a:rPr>
              <a:t>Government consider consultation results and may revise the proposals </a:t>
            </a:r>
          </a:p>
          <a:p>
            <a:pPr>
              <a:lnSpc>
                <a:spcPct val="90000"/>
              </a:lnSpc>
            </a:pPr>
            <a:r>
              <a:rPr lang="en-GB" sz="1400" dirty="0">
                <a:solidFill>
                  <a:srgbClr val="FFFFFF"/>
                </a:solidFill>
              </a:rPr>
              <a:t>A Bill will be introduced to parliament – if any changes to the law are required</a:t>
            </a:r>
          </a:p>
          <a:p>
            <a:pPr>
              <a:lnSpc>
                <a:spcPct val="90000"/>
              </a:lnSpc>
            </a:pPr>
            <a:r>
              <a:rPr lang="en-GB" sz="1400" dirty="0">
                <a:solidFill>
                  <a:srgbClr val="FFFFFF"/>
                </a:solidFill>
              </a:rPr>
              <a:t>Debated in house of commons and lords, amendments may be proposed </a:t>
            </a:r>
          </a:p>
          <a:p>
            <a:pPr>
              <a:lnSpc>
                <a:spcPct val="90000"/>
              </a:lnSpc>
            </a:pPr>
            <a:r>
              <a:rPr lang="en-GB" sz="1400" dirty="0">
                <a:solidFill>
                  <a:srgbClr val="FFFFFF"/>
                </a:solidFill>
              </a:rPr>
              <a:t>If both houses agree – the Bill becomes law (an Act of parliament)</a:t>
            </a:r>
          </a:p>
        </p:txBody>
      </p:sp>
    </p:spTree>
    <p:extLst>
      <p:ext uri="{BB962C8B-B14F-4D97-AF65-F5344CB8AC3E}">
        <p14:creationId xmlns:p14="http://schemas.microsoft.com/office/powerpoint/2010/main" val="291624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4F3660-7EF2-B71B-E981-AFA33916E877}"/>
              </a:ext>
            </a:extLst>
          </p:cNvPr>
          <p:cNvSpPr>
            <a:spLocks noGrp="1"/>
          </p:cNvSpPr>
          <p:nvPr>
            <p:ph idx="1"/>
          </p:nvPr>
        </p:nvSpPr>
        <p:spPr>
          <a:xfrm>
            <a:off x="677334" y="1253067"/>
            <a:ext cx="6155266" cy="4351866"/>
          </a:xfrm>
        </p:spPr>
        <p:txBody>
          <a:bodyPr anchor="ctr">
            <a:normAutofit/>
          </a:bodyPr>
          <a:lstStyle/>
          <a:p>
            <a:r>
              <a:rPr lang="en-GB" dirty="0">
                <a:hlinkClick r:id="rId2"/>
              </a:rPr>
              <a:t>https://www.gov.uk/government/consultations/send-reform-putting-children-and-young-people-first</a:t>
            </a:r>
            <a:endParaRPr lang="en-GB" dirty="0"/>
          </a:p>
          <a:p>
            <a:endParaRPr lang="en-GB" dirty="0"/>
          </a:p>
          <a:p>
            <a:r>
              <a:rPr lang="en-GB" dirty="0"/>
              <a:t>SEND reform summary sheets</a:t>
            </a:r>
          </a:p>
          <a:p>
            <a:r>
              <a:rPr lang="en-GB" dirty="0">
                <a:hlinkClick r:id="rId3"/>
              </a:rPr>
              <a:t>https://www.gov.uk/government/publications/school-send-reforms-sheets</a:t>
            </a:r>
            <a:endParaRPr lang="en-GB" dirty="0"/>
          </a:p>
          <a:p>
            <a:endParaRPr lang="en-GB" dirty="0"/>
          </a:p>
          <a:p>
            <a:r>
              <a:rPr lang="en-GB" dirty="0"/>
              <a:t>SEND reform consultation website – closes 18</a:t>
            </a:r>
            <a:r>
              <a:rPr lang="en-GB" baseline="30000" dirty="0"/>
              <a:t>th</a:t>
            </a:r>
            <a:r>
              <a:rPr lang="en-GB" dirty="0"/>
              <a:t> May</a:t>
            </a:r>
          </a:p>
          <a:p>
            <a:r>
              <a:rPr lang="en-GB" dirty="0">
                <a:hlinkClick r:id="rId4"/>
              </a:rPr>
              <a:t>https://consult.education.gov.uk/send-strategy-division/send-reform-putting-children-and-young-people-firs/</a:t>
            </a:r>
            <a:endParaRPr lang="en-GB" dirty="0"/>
          </a:p>
          <a:p>
            <a:endParaRPr lang="en-GB" dirty="0"/>
          </a:p>
        </p:txBody>
      </p:sp>
      <p:sp>
        <p:nvSpPr>
          <p:cNvPr id="35" name="Rectangle 34">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37" name="Straight Connector 36">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Isosceles Triangle 44">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3" name="Isosceles Triangle 52">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E162CAD-E9AD-46E4-D4FC-BA09A0C61BC4}"/>
              </a:ext>
            </a:extLst>
          </p:cNvPr>
          <p:cNvSpPr>
            <a:spLocks noGrp="1"/>
          </p:cNvSpPr>
          <p:nvPr>
            <p:ph type="title"/>
          </p:nvPr>
        </p:nvSpPr>
        <p:spPr>
          <a:xfrm>
            <a:off x="7829658" y="1253067"/>
            <a:ext cx="3371742" cy="4351866"/>
          </a:xfrm>
        </p:spPr>
        <p:txBody>
          <a:bodyPr anchor="ctr">
            <a:normAutofit/>
          </a:bodyPr>
          <a:lstStyle/>
          <a:p>
            <a:r>
              <a:rPr lang="en-GB">
                <a:solidFill>
                  <a:schemeClr val="bg1"/>
                </a:solidFill>
              </a:rPr>
              <a:t>SEND Reforms and consultation link</a:t>
            </a:r>
          </a:p>
        </p:txBody>
      </p:sp>
    </p:spTree>
    <p:extLst>
      <p:ext uri="{BB962C8B-B14F-4D97-AF65-F5344CB8AC3E}">
        <p14:creationId xmlns:p14="http://schemas.microsoft.com/office/powerpoint/2010/main" val="2107488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799BE6B-EE48-CD6D-48B2-6CFB826690CA}"/>
              </a:ext>
            </a:extLst>
          </p:cNvPr>
          <p:cNvSpPr>
            <a:spLocks noGrp="1"/>
          </p:cNvSpPr>
          <p:nvPr>
            <p:ph type="title"/>
          </p:nvPr>
        </p:nvSpPr>
        <p:spPr>
          <a:xfrm>
            <a:off x="643467" y="816638"/>
            <a:ext cx="3367359" cy="5224724"/>
          </a:xfrm>
        </p:spPr>
        <p:txBody>
          <a:bodyPr anchor="ctr">
            <a:normAutofit/>
          </a:bodyPr>
          <a:lstStyle/>
          <a:p>
            <a:pPr>
              <a:lnSpc>
                <a:spcPct val="90000"/>
              </a:lnSpc>
            </a:pPr>
            <a:r>
              <a:rPr lang="en-GB"/>
              <a:t>Information on SEND Reform for parents and carers of children </a:t>
            </a:r>
            <a:br>
              <a:rPr lang="en-GB"/>
            </a:br>
            <a:r>
              <a:rPr lang="en-GB"/>
              <a:t>receiving SEND support in mainstream schools and colleges </a:t>
            </a:r>
          </a:p>
        </p:txBody>
      </p:sp>
      <p:sp>
        <p:nvSpPr>
          <p:cNvPr id="3" name="Content Placeholder 2">
            <a:extLst>
              <a:ext uri="{FF2B5EF4-FFF2-40B4-BE49-F238E27FC236}">
                <a16:creationId xmlns:a16="http://schemas.microsoft.com/office/drawing/2014/main" id="{E408E001-7D27-A20D-0A1D-B215BC10CB54}"/>
              </a:ext>
            </a:extLst>
          </p:cNvPr>
          <p:cNvSpPr>
            <a:spLocks noGrp="1"/>
          </p:cNvSpPr>
          <p:nvPr>
            <p:ph idx="1"/>
          </p:nvPr>
        </p:nvSpPr>
        <p:spPr>
          <a:xfrm>
            <a:off x="4654295" y="816638"/>
            <a:ext cx="4619706" cy="5224724"/>
          </a:xfrm>
        </p:spPr>
        <p:txBody>
          <a:bodyPr anchor="ctr">
            <a:normAutofit/>
          </a:bodyPr>
          <a:lstStyle/>
          <a:p>
            <a:pPr>
              <a:lnSpc>
                <a:spcPct val="90000"/>
              </a:lnSpc>
            </a:pPr>
            <a:r>
              <a:rPr lang="en-GB" b="1" dirty="0"/>
              <a:t>The Universal Offer</a:t>
            </a:r>
          </a:p>
          <a:p>
            <a:pPr marL="0" indent="0">
              <a:lnSpc>
                <a:spcPct val="90000"/>
              </a:lnSpc>
              <a:buNone/>
            </a:pPr>
            <a:r>
              <a:rPr lang="en-GB" dirty="0"/>
              <a:t>• 	All mainstream schools will have the resources, funding, and training to support SEND pupils.</a:t>
            </a:r>
          </a:p>
          <a:p>
            <a:pPr marL="0" indent="0">
              <a:lnSpc>
                <a:spcPct val="90000"/>
              </a:lnSpc>
              <a:buNone/>
            </a:pPr>
            <a:r>
              <a:rPr lang="en-GB" dirty="0"/>
              <a:t>• 	Inclusion bases in every secondary school and many primaries.</a:t>
            </a:r>
          </a:p>
          <a:p>
            <a:pPr marL="0" indent="0">
              <a:lnSpc>
                <a:spcPct val="90000"/>
              </a:lnSpc>
              <a:buNone/>
            </a:pPr>
            <a:r>
              <a:rPr lang="en-GB" dirty="0"/>
              <a:t>• 	More accessible buildings and environments.</a:t>
            </a:r>
          </a:p>
          <a:p>
            <a:pPr>
              <a:lnSpc>
                <a:spcPct val="90000"/>
              </a:lnSpc>
            </a:pPr>
            <a:r>
              <a:rPr lang="en-GB" b="1" dirty="0"/>
              <a:t>Three Layers of Support</a:t>
            </a:r>
          </a:p>
          <a:p>
            <a:pPr marL="0" indent="0">
              <a:lnSpc>
                <a:spcPct val="90000"/>
              </a:lnSpc>
              <a:buNone/>
            </a:pPr>
            <a:r>
              <a:rPr lang="en-GB" dirty="0"/>
              <a:t>• 	Targeted: small‑group interventions and classroom adjustments.</a:t>
            </a:r>
          </a:p>
          <a:p>
            <a:pPr marL="0" indent="0">
              <a:lnSpc>
                <a:spcPct val="90000"/>
              </a:lnSpc>
              <a:buNone/>
            </a:pPr>
            <a:r>
              <a:rPr lang="en-GB" dirty="0"/>
              <a:t>• 	Targeted Plus: new Experts at Hand service—specialists (e.g., SALT, OT) available directly in schools.</a:t>
            </a:r>
          </a:p>
          <a:p>
            <a:pPr marL="0" indent="0">
              <a:lnSpc>
                <a:spcPct val="90000"/>
              </a:lnSpc>
              <a:buNone/>
            </a:pPr>
            <a:r>
              <a:rPr lang="en-GB" dirty="0"/>
              <a:t>• 	Specialist: nationally defined Specialist Provision Packages (SPPs) underpinning EHCPs.</a:t>
            </a:r>
          </a:p>
        </p:txBody>
      </p:sp>
    </p:spTree>
    <p:extLst>
      <p:ext uri="{BB962C8B-B14F-4D97-AF65-F5344CB8AC3E}">
        <p14:creationId xmlns:p14="http://schemas.microsoft.com/office/powerpoint/2010/main" val="1013694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65A69-0647-1C89-0575-4E018296E6B6}"/>
              </a:ext>
            </a:extLst>
          </p:cNvPr>
          <p:cNvSpPr>
            <a:spLocks noGrp="1"/>
          </p:cNvSpPr>
          <p:nvPr>
            <p:ph type="title"/>
          </p:nvPr>
        </p:nvSpPr>
        <p:spPr/>
        <p:txBody>
          <a:bodyPr/>
          <a:lstStyle/>
          <a:p>
            <a:r>
              <a:rPr kumimoji="0" lang="en-GB" sz="2400" b="0" i="0" u="none" strike="noStrike" kern="1200" cap="none" spc="0" normalizeH="0" baseline="0" noProof="0" dirty="0">
                <a:ln>
                  <a:noFill/>
                </a:ln>
                <a:solidFill>
                  <a:srgbClr val="90C226"/>
                </a:solidFill>
                <a:effectLst/>
                <a:uLnTx/>
                <a:uFillTx/>
                <a:latin typeface="Trebuchet MS" panose="020B0603020202020204"/>
                <a:ea typeface="+mj-ea"/>
                <a:cs typeface="+mj-cs"/>
              </a:rPr>
              <a:t>Information on SEND Reform for parents and carers of children </a:t>
            </a:r>
            <a:br>
              <a:rPr kumimoji="0" lang="en-GB" sz="2400" b="0" i="0" u="none" strike="noStrike" kern="1200" cap="none" spc="0" normalizeH="0" baseline="0" noProof="0" dirty="0">
                <a:ln>
                  <a:noFill/>
                </a:ln>
                <a:solidFill>
                  <a:srgbClr val="90C226"/>
                </a:solidFill>
                <a:effectLst/>
                <a:uLnTx/>
                <a:uFillTx/>
                <a:latin typeface="Trebuchet MS" panose="020B0603020202020204"/>
                <a:ea typeface="+mj-ea"/>
                <a:cs typeface="+mj-cs"/>
              </a:rPr>
            </a:br>
            <a:r>
              <a:rPr kumimoji="0" lang="en-GB" sz="2400" b="0" i="0" u="none" strike="noStrike" kern="1200" cap="none" spc="0" normalizeH="0" baseline="0" noProof="0" dirty="0">
                <a:ln>
                  <a:noFill/>
                </a:ln>
                <a:solidFill>
                  <a:srgbClr val="90C226"/>
                </a:solidFill>
                <a:effectLst/>
                <a:uLnTx/>
                <a:uFillTx/>
                <a:latin typeface="Trebuchet MS" panose="020B0603020202020204"/>
                <a:ea typeface="+mj-ea"/>
                <a:cs typeface="+mj-cs"/>
              </a:rPr>
              <a:t>receiving SEND support in mainstream schools and colleges </a:t>
            </a:r>
            <a:endParaRPr lang="en-GB" dirty="0"/>
          </a:p>
        </p:txBody>
      </p:sp>
      <p:sp>
        <p:nvSpPr>
          <p:cNvPr id="3" name="Content Placeholder 2">
            <a:extLst>
              <a:ext uri="{FF2B5EF4-FFF2-40B4-BE49-F238E27FC236}">
                <a16:creationId xmlns:a16="http://schemas.microsoft.com/office/drawing/2014/main" id="{4E3FBD20-96CA-3EA9-91D9-CC85D57FC3A3}"/>
              </a:ext>
            </a:extLst>
          </p:cNvPr>
          <p:cNvSpPr>
            <a:spLocks noGrp="1"/>
          </p:cNvSpPr>
          <p:nvPr>
            <p:ph idx="1"/>
          </p:nvPr>
        </p:nvSpPr>
        <p:spPr/>
        <p:txBody>
          <a:bodyPr>
            <a:normAutofit/>
          </a:bodyPr>
          <a:lstStyle/>
          <a:p>
            <a:r>
              <a:rPr lang="en-GB" b="1" dirty="0"/>
              <a:t>Individual Support Plans (ISPs)</a:t>
            </a:r>
          </a:p>
          <a:p>
            <a:pPr marL="0" indent="0">
              <a:buNone/>
            </a:pPr>
            <a:r>
              <a:rPr lang="en-GB" dirty="0"/>
              <a:t>• 	Legal requirement for schools to create individual support plans (ISPs) for all 	children with SEND. </a:t>
            </a:r>
          </a:p>
          <a:p>
            <a:pPr marL="0" indent="0">
              <a:buNone/>
            </a:pPr>
            <a:r>
              <a:rPr lang="en-GB" dirty="0"/>
              <a:t>• 	Records needs, support, and progress.</a:t>
            </a:r>
          </a:p>
          <a:p>
            <a:pPr marL="0" indent="0">
              <a:buNone/>
            </a:pPr>
            <a:r>
              <a:rPr lang="en-GB" dirty="0"/>
              <a:t>• 	Developed with parents and updated as needs change.</a:t>
            </a:r>
          </a:p>
          <a:p>
            <a:pPr marL="0" indent="0">
              <a:buNone/>
            </a:pPr>
            <a:r>
              <a:rPr lang="en-GB" dirty="0"/>
              <a:t>• 	Improves communication and supports smooth transitions.</a:t>
            </a:r>
          </a:p>
          <a:p>
            <a:r>
              <a:rPr lang="en-GB" b="1" dirty="0"/>
              <a:t>EHCPs (For Complex Needs)</a:t>
            </a:r>
          </a:p>
          <a:p>
            <a:pPr marL="0" indent="0">
              <a:buNone/>
            </a:pPr>
            <a:r>
              <a:rPr lang="en-GB" dirty="0"/>
              <a:t>• 	EHCPs remain but will be standardised.</a:t>
            </a:r>
          </a:p>
          <a:p>
            <a:pPr marL="0" indent="0">
              <a:buNone/>
            </a:pPr>
            <a:r>
              <a:rPr lang="en-GB" dirty="0"/>
              <a:t>• 	No changes to existing EHCPs before Sept 2030.</a:t>
            </a:r>
          </a:p>
          <a:p>
            <a:pPr marL="0" indent="0">
              <a:buNone/>
            </a:pPr>
            <a:r>
              <a:rPr lang="en-GB" dirty="0"/>
              <a:t>• 	Transitions only at natural phase changes (e.g., Y6 → Y7).</a:t>
            </a:r>
          </a:p>
        </p:txBody>
      </p:sp>
    </p:spTree>
    <p:extLst>
      <p:ext uri="{BB962C8B-B14F-4D97-AF65-F5344CB8AC3E}">
        <p14:creationId xmlns:p14="http://schemas.microsoft.com/office/powerpoint/2010/main" val="3513750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BB5FF7-C29B-0E5C-1F59-DC9A37E6D6F5}"/>
              </a:ext>
            </a:extLst>
          </p:cNvPr>
          <p:cNvSpPr>
            <a:spLocks noGrp="1"/>
          </p:cNvSpPr>
          <p:nvPr>
            <p:ph idx="1"/>
          </p:nvPr>
        </p:nvSpPr>
        <p:spPr>
          <a:xfrm>
            <a:off x="677334" y="1253067"/>
            <a:ext cx="6155266" cy="4351866"/>
          </a:xfrm>
        </p:spPr>
        <p:txBody>
          <a:bodyPr anchor="ctr">
            <a:normAutofit/>
          </a:bodyPr>
          <a:lstStyle/>
          <a:p>
            <a:pPr>
              <a:lnSpc>
                <a:spcPct val="90000"/>
              </a:lnSpc>
            </a:pPr>
            <a:r>
              <a:rPr lang="en-GB" sz="1500" b="1" dirty="0"/>
              <a:t>“What Parents Can Expect”</a:t>
            </a:r>
          </a:p>
          <a:p>
            <a:pPr marL="0" indent="0">
              <a:lnSpc>
                <a:spcPct val="90000"/>
              </a:lnSpc>
              <a:buNone/>
            </a:pPr>
            <a:r>
              <a:rPr lang="en-GB" sz="1500" dirty="0"/>
              <a:t>• 	Better communication about progress and support.</a:t>
            </a:r>
          </a:p>
          <a:p>
            <a:pPr marL="0" indent="0">
              <a:lnSpc>
                <a:spcPct val="90000"/>
              </a:lnSpc>
              <a:buNone/>
            </a:pPr>
            <a:r>
              <a:rPr lang="en-GB" sz="1500" dirty="0"/>
              <a:t>• 	Access to Experts at Hand and independent guidance.</a:t>
            </a:r>
          </a:p>
          <a:p>
            <a:pPr marL="0" indent="0">
              <a:lnSpc>
                <a:spcPct val="90000"/>
              </a:lnSpc>
              <a:buNone/>
            </a:pPr>
            <a:r>
              <a:rPr lang="en-GB" sz="1500" dirty="0"/>
              <a:t>• 	Clearer, faster complaints processes with stronger accountability.</a:t>
            </a:r>
          </a:p>
          <a:p>
            <a:pPr marL="0" indent="0">
              <a:lnSpc>
                <a:spcPct val="90000"/>
              </a:lnSpc>
              <a:buNone/>
            </a:pPr>
            <a:r>
              <a:rPr lang="en-GB" sz="1500" dirty="0"/>
              <a:t>• 	Right to choose a mainstream setting remains.</a:t>
            </a:r>
          </a:p>
          <a:p>
            <a:pPr>
              <a:lnSpc>
                <a:spcPct val="90000"/>
              </a:lnSpc>
            </a:pPr>
            <a:r>
              <a:rPr lang="en-GB" sz="1500" b="1" dirty="0"/>
              <a:t>Local Area Changes</a:t>
            </a:r>
          </a:p>
          <a:p>
            <a:pPr marL="0" indent="0">
              <a:lnSpc>
                <a:spcPct val="90000"/>
              </a:lnSpc>
              <a:buNone/>
            </a:pPr>
            <a:r>
              <a:rPr lang="en-GB" sz="1500" dirty="0"/>
              <a:t>• 	New Local SEND Partnerships bringing schools, health, and councils together.</a:t>
            </a:r>
          </a:p>
          <a:p>
            <a:pPr marL="0" indent="0">
              <a:lnSpc>
                <a:spcPct val="90000"/>
              </a:lnSpc>
              <a:buNone/>
            </a:pPr>
            <a:r>
              <a:rPr lang="en-GB" sz="1500" dirty="0"/>
              <a:t>• 	Required to publish a Local SEND Reform Plan.</a:t>
            </a:r>
          </a:p>
          <a:p>
            <a:pPr marL="0" indent="0">
              <a:lnSpc>
                <a:spcPct val="90000"/>
              </a:lnSpc>
              <a:buNone/>
            </a:pPr>
            <a:r>
              <a:rPr lang="en-GB" sz="1500" dirty="0"/>
              <a:t>• 	More specialist staff (EPs, SALT, OT) and new provision funded.</a:t>
            </a:r>
          </a:p>
          <a:p>
            <a:pPr marL="0" indent="0">
              <a:lnSpc>
                <a:spcPct val="90000"/>
              </a:lnSpc>
              <a:buNone/>
            </a:pPr>
            <a:r>
              <a:rPr lang="en-GB" sz="1500" dirty="0"/>
              <a:t>• 	Standardised digital EHCP templates.</a:t>
            </a:r>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3D0D8C3-CF8D-071D-9FC2-D17EB8372187}"/>
              </a:ext>
            </a:extLst>
          </p:cNvPr>
          <p:cNvSpPr>
            <a:spLocks noGrp="1"/>
          </p:cNvSpPr>
          <p:nvPr>
            <p:ph type="title"/>
          </p:nvPr>
        </p:nvSpPr>
        <p:spPr>
          <a:xfrm>
            <a:off x="7829658" y="1253067"/>
            <a:ext cx="3371742" cy="4351866"/>
          </a:xfrm>
        </p:spPr>
        <p:txBody>
          <a:bodyPr anchor="ctr">
            <a:normAutofit/>
          </a:bodyPr>
          <a:lstStyle/>
          <a:p>
            <a:pPr>
              <a:lnSpc>
                <a:spcPct val="90000"/>
              </a:lnSpc>
            </a:pPr>
            <a:r>
              <a:rPr kumimoji="0" lang="en-GB" sz="3100" b="0" i="0" u="none" strike="noStrike" kern="1200" cap="none" spc="0" normalizeH="0" baseline="0" noProof="0">
                <a:ln>
                  <a:noFill/>
                </a:ln>
                <a:solidFill>
                  <a:schemeClr val="bg1"/>
                </a:solidFill>
                <a:effectLst/>
                <a:uLnTx/>
                <a:uFillTx/>
                <a:latin typeface="Trebuchet MS" panose="020B0603020202020204"/>
                <a:ea typeface="+mj-ea"/>
                <a:cs typeface="+mj-cs"/>
              </a:rPr>
              <a:t>Information on SEND Reform for parents and carers of children </a:t>
            </a:r>
            <a:br>
              <a:rPr kumimoji="0" lang="en-GB" sz="3100" b="0" i="0" u="none" strike="noStrike" kern="1200" cap="none" spc="0" normalizeH="0" baseline="0" noProof="0">
                <a:ln>
                  <a:noFill/>
                </a:ln>
                <a:solidFill>
                  <a:schemeClr val="bg1"/>
                </a:solidFill>
                <a:effectLst/>
                <a:uLnTx/>
                <a:uFillTx/>
                <a:latin typeface="Trebuchet MS" panose="020B0603020202020204"/>
                <a:ea typeface="+mj-ea"/>
                <a:cs typeface="+mj-cs"/>
              </a:rPr>
            </a:br>
            <a:r>
              <a:rPr kumimoji="0" lang="en-GB" sz="3100" b="0" i="0" u="none" strike="noStrike" kern="1200" cap="none" spc="0" normalizeH="0" baseline="0" noProof="0">
                <a:ln>
                  <a:noFill/>
                </a:ln>
                <a:solidFill>
                  <a:schemeClr val="bg1"/>
                </a:solidFill>
                <a:effectLst/>
                <a:uLnTx/>
                <a:uFillTx/>
                <a:latin typeface="Trebuchet MS" panose="020B0603020202020204"/>
                <a:ea typeface="+mj-ea"/>
                <a:cs typeface="+mj-cs"/>
              </a:rPr>
              <a:t>receiving SEND support in mainstream schools and colleges </a:t>
            </a:r>
            <a:endParaRPr lang="en-GB" sz="3100">
              <a:solidFill>
                <a:schemeClr val="bg1"/>
              </a:solidFill>
            </a:endParaRPr>
          </a:p>
        </p:txBody>
      </p:sp>
    </p:spTree>
    <p:extLst>
      <p:ext uri="{BB962C8B-B14F-4D97-AF65-F5344CB8AC3E}">
        <p14:creationId xmlns:p14="http://schemas.microsoft.com/office/powerpoint/2010/main" val="2296045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121D7661-C295-638B-563F-56E4689DF209}"/>
              </a:ext>
            </a:extLst>
          </p:cNvPr>
          <p:cNvSpPr>
            <a:spLocks noGrp="1"/>
          </p:cNvSpPr>
          <p:nvPr>
            <p:ph type="title"/>
          </p:nvPr>
        </p:nvSpPr>
        <p:spPr>
          <a:xfrm>
            <a:off x="643467" y="816638"/>
            <a:ext cx="3367359" cy="5224724"/>
          </a:xfrm>
        </p:spPr>
        <p:txBody>
          <a:bodyPr anchor="ctr">
            <a:normAutofit/>
          </a:bodyPr>
          <a:lstStyle/>
          <a:p>
            <a:pPr>
              <a:lnSpc>
                <a:spcPct val="90000"/>
              </a:lnSpc>
            </a:pPr>
            <a:r>
              <a:rPr kumimoji="0" lang="en-GB" b="0" i="0" u="none" strike="noStrike" kern="1200" cap="none" spc="0" normalizeH="0" baseline="0" noProof="0" dirty="0">
                <a:ln>
                  <a:noFill/>
                </a:ln>
                <a:effectLst/>
                <a:uLnTx/>
                <a:uFillTx/>
                <a:latin typeface="Trebuchet MS" panose="020B0603020202020204"/>
                <a:ea typeface="+mj-ea"/>
                <a:cs typeface="+mj-cs"/>
              </a:rPr>
              <a:t>Information on SEND Reform for parents and carers of children </a:t>
            </a:r>
            <a:br>
              <a:rPr kumimoji="0" lang="en-GB" b="0" i="0" u="none" strike="noStrike" kern="1200" cap="none" spc="0" normalizeH="0" baseline="0" noProof="0" dirty="0">
                <a:ln>
                  <a:noFill/>
                </a:ln>
                <a:effectLst/>
                <a:uLnTx/>
                <a:uFillTx/>
                <a:latin typeface="Trebuchet MS" panose="020B0603020202020204"/>
                <a:ea typeface="+mj-ea"/>
                <a:cs typeface="+mj-cs"/>
              </a:rPr>
            </a:br>
            <a:r>
              <a:rPr kumimoji="0" lang="en-GB" b="0" i="0" u="none" strike="noStrike" kern="1200" cap="none" spc="0" normalizeH="0" baseline="0" noProof="0" dirty="0">
                <a:ln>
                  <a:noFill/>
                </a:ln>
                <a:effectLst/>
                <a:uLnTx/>
                <a:uFillTx/>
                <a:latin typeface="Trebuchet MS" panose="020B0603020202020204"/>
                <a:ea typeface="+mj-ea"/>
                <a:cs typeface="+mj-cs"/>
              </a:rPr>
              <a:t>receiving SEND support in mainstream schools and colleges </a:t>
            </a:r>
            <a:endParaRPr lang="en-GB" dirty="0"/>
          </a:p>
        </p:txBody>
      </p:sp>
      <p:sp>
        <p:nvSpPr>
          <p:cNvPr id="3" name="Content Placeholder 2">
            <a:extLst>
              <a:ext uri="{FF2B5EF4-FFF2-40B4-BE49-F238E27FC236}">
                <a16:creationId xmlns:a16="http://schemas.microsoft.com/office/drawing/2014/main" id="{C184C89B-1402-DE09-6F13-91983B76E7BC}"/>
              </a:ext>
            </a:extLst>
          </p:cNvPr>
          <p:cNvSpPr>
            <a:spLocks noGrp="1"/>
          </p:cNvSpPr>
          <p:nvPr>
            <p:ph idx="1"/>
          </p:nvPr>
        </p:nvSpPr>
        <p:spPr>
          <a:xfrm>
            <a:off x="4654295" y="816638"/>
            <a:ext cx="4619706" cy="5224724"/>
          </a:xfrm>
        </p:spPr>
        <p:txBody>
          <a:bodyPr anchor="ctr">
            <a:normAutofit/>
          </a:bodyPr>
          <a:lstStyle/>
          <a:p>
            <a:pPr>
              <a:lnSpc>
                <a:spcPct val="90000"/>
              </a:lnSpc>
            </a:pPr>
            <a:r>
              <a:rPr lang="en-GB" sz="1700" b="1" dirty="0"/>
              <a:t>Phase 1 (2026–28): Building the System</a:t>
            </a:r>
          </a:p>
          <a:p>
            <a:pPr marL="0" indent="0">
              <a:lnSpc>
                <a:spcPct val="90000"/>
              </a:lnSpc>
              <a:buNone/>
            </a:pPr>
            <a:r>
              <a:rPr lang="en-GB" sz="1700" dirty="0"/>
              <a:t>• 	Workforce training</a:t>
            </a:r>
          </a:p>
          <a:p>
            <a:pPr marL="0" indent="0">
              <a:lnSpc>
                <a:spcPct val="90000"/>
              </a:lnSpc>
              <a:buNone/>
            </a:pPr>
            <a:r>
              <a:rPr lang="en-GB" sz="1700" dirty="0"/>
              <a:t>• 	Inclusive Mainstream Fund</a:t>
            </a:r>
          </a:p>
          <a:p>
            <a:pPr marL="0" indent="0">
              <a:lnSpc>
                <a:spcPct val="90000"/>
              </a:lnSpc>
              <a:buNone/>
            </a:pPr>
            <a:r>
              <a:rPr lang="en-GB" sz="1700" dirty="0"/>
              <a:t>• 	“Experts at Hand” service</a:t>
            </a:r>
          </a:p>
          <a:p>
            <a:pPr marL="0" indent="0">
              <a:lnSpc>
                <a:spcPct val="90000"/>
              </a:lnSpc>
              <a:buNone/>
            </a:pPr>
            <a:r>
              <a:rPr lang="en-GB" sz="1700" dirty="0"/>
              <a:t>• 	Specialist Provision Packages published</a:t>
            </a:r>
          </a:p>
          <a:p>
            <a:pPr marL="0" indent="0">
              <a:lnSpc>
                <a:spcPct val="90000"/>
              </a:lnSpc>
              <a:buNone/>
            </a:pPr>
            <a:r>
              <a:rPr lang="en-GB" sz="1700" dirty="0"/>
              <a:t>• 	National Inclusion Standards released</a:t>
            </a:r>
          </a:p>
          <a:p>
            <a:pPr>
              <a:lnSpc>
                <a:spcPct val="90000"/>
              </a:lnSpc>
            </a:pPr>
            <a:r>
              <a:rPr lang="en-GB" sz="1700" b="1" dirty="0"/>
              <a:t>Phase 2 (2028–29): Improved Support</a:t>
            </a:r>
          </a:p>
          <a:p>
            <a:pPr marL="0" indent="0">
              <a:lnSpc>
                <a:spcPct val="90000"/>
              </a:lnSpc>
              <a:buNone/>
            </a:pPr>
            <a:r>
              <a:rPr lang="en-GB" sz="1700" dirty="0"/>
              <a:t>• 	Continued investment</a:t>
            </a:r>
          </a:p>
          <a:p>
            <a:pPr marL="0" indent="0">
              <a:lnSpc>
                <a:spcPct val="90000"/>
              </a:lnSpc>
              <a:buNone/>
            </a:pPr>
            <a:r>
              <a:rPr lang="en-GB" sz="1700" dirty="0"/>
              <a:t>• 	New legislation expected Sept 2029</a:t>
            </a:r>
          </a:p>
          <a:p>
            <a:pPr>
              <a:lnSpc>
                <a:spcPct val="90000"/>
              </a:lnSpc>
            </a:pPr>
            <a:r>
              <a:rPr lang="en-GB" sz="1700" b="1" dirty="0"/>
              <a:t>Phase 3 (2029/30 onwards): New System in Action</a:t>
            </a:r>
          </a:p>
          <a:p>
            <a:pPr marL="0" indent="0">
              <a:lnSpc>
                <a:spcPct val="90000"/>
              </a:lnSpc>
              <a:buNone/>
            </a:pPr>
            <a:r>
              <a:rPr lang="en-GB" sz="1700" dirty="0"/>
              <a:t>• 	First assessments under new system</a:t>
            </a:r>
          </a:p>
          <a:p>
            <a:pPr marL="0" indent="0">
              <a:lnSpc>
                <a:spcPct val="90000"/>
              </a:lnSpc>
              <a:buNone/>
            </a:pPr>
            <a:r>
              <a:rPr lang="en-GB" sz="1700" dirty="0"/>
              <a:t>• 	ISPs and new EHCPs in use</a:t>
            </a:r>
          </a:p>
          <a:p>
            <a:pPr marL="0" indent="0">
              <a:lnSpc>
                <a:spcPct val="90000"/>
              </a:lnSpc>
              <a:buNone/>
            </a:pPr>
            <a:r>
              <a:rPr lang="en-GB" sz="1700" dirty="0"/>
              <a:t>• 	60,000 new SEND places created</a:t>
            </a:r>
          </a:p>
        </p:txBody>
      </p:sp>
    </p:spTree>
    <p:extLst>
      <p:ext uri="{BB962C8B-B14F-4D97-AF65-F5344CB8AC3E}">
        <p14:creationId xmlns:p14="http://schemas.microsoft.com/office/powerpoint/2010/main" val="3800061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445B8-0B47-944E-1B0E-8060BEE1F22D}"/>
              </a:ext>
            </a:extLst>
          </p:cNvPr>
          <p:cNvSpPr>
            <a:spLocks noGrp="1"/>
          </p:cNvSpPr>
          <p:nvPr>
            <p:ph type="title"/>
          </p:nvPr>
        </p:nvSpPr>
        <p:spPr/>
        <p:txBody>
          <a:bodyPr/>
          <a:lstStyle/>
          <a:p>
            <a:r>
              <a:rPr lang="en-GB" dirty="0"/>
              <a:t>Transitions - 2030</a:t>
            </a:r>
          </a:p>
        </p:txBody>
      </p:sp>
      <p:sp>
        <p:nvSpPr>
          <p:cNvPr id="3" name="Content Placeholder 2">
            <a:extLst>
              <a:ext uri="{FF2B5EF4-FFF2-40B4-BE49-F238E27FC236}">
                <a16:creationId xmlns:a16="http://schemas.microsoft.com/office/drawing/2014/main" id="{AD90606A-0E4E-97BC-0963-147CBD085352}"/>
              </a:ext>
            </a:extLst>
          </p:cNvPr>
          <p:cNvSpPr>
            <a:spLocks noGrp="1"/>
          </p:cNvSpPr>
          <p:nvPr>
            <p:ph idx="1"/>
          </p:nvPr>
        </p:nvSpPr>
        <p:spPr/>
        <p:txBody>
          <a:bodyPr/>
          <a:lstStyle/>
          <a:p>
            <a:pPr marL="0" indent="0">
              <a:buNone/>
            </a:pPr>
            <a:r>
              <a:rPr lang="en-GB" dirty="0"/>
              <a:t>Every child who has a special school place in 2029 will keep it if they want it until they finish education</a:t>
            </a:r>
          </a:p>
          <a:p>
            <a:pPr marL="0" indent="0">
              <a:buNone/>
            </a:pPr>
            <a:endParaRPr lang="en-GB" dirty="0"/>
          </a:p>
          <a:p>
            <a:pPr marL="0" indent="0">
              <a:buNone/>
            </a:pPr>
            <a:r>
              <a:rPr lang="en-GB" dirty="0"/>
              <a:t>Transition for children with an EHCP in mainstream who will best supported via an ISP rather than an EHCP in future will only begin from 2030 once the new inclusive mainstream system has been fully built, and only then as children naturally move between phases, like from primary to secondary</a:t>
            </a:r>
          </a:p>
          <a:p>
            <a:pPr marL="0" indent="0">
              <a:buNone/>
            </a:pPr>
            <a:endParaRPr lang="en-GB" dirty="0"/>
          </a:p>
          <a:p>
            <a:pPr marL="0" indent="0">
              <a:buNone/>
            </a:pPr>
            <a:r>
              <a:rPr lang="en-GB" dirty="0"/>
              <a:t>ISPs will be in place for children who are transitioning from an EHCP before they move to the new system, so there is no break in support </a:t>
            </a:r>
          </a:p>
        </p:txBody>
      </p:sp>
    </p:spTree>
    <p:extLst>
      <p:ext uri="{BB962C8B-B14F-4D97-AF65-F5344CB8AC3E}">
        <p14:creationId xmlns:p14="http://schemas.microsoft.com/office/powerpoint/2010/main" val="3214546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DE8DE2B-61C1-46D5-BEB8-521321C182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012C92A-B902-4B69-BDCF-CCA3021FCB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A2BDBC14-42A0-4182-BFBA-0751F6350C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902DC474-5BCC-4188-ACDC-AD63E6B18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7B427019-8592-4032-931B-4F27104C9D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1D6E2CEA-A5BB-4CF7-B907-AE4DBF674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78D09D5A-29CC-4B32-9CE1-72E607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6DF3A3FC-950B-40B0-923D-0F0BC1A5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CA0F2E1-CD3D-4521-9CCB-41A5CC6C5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9BA4F16A-21DC-462A-AD37-0A93C8B79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B75EBDD-038D-4572-A372-114938295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4" name="Content Placeholder 3">
            <a:extLst>
              <a:ext uri="{FF2B5EF4-FFF2-40B4-BE49-F238E27FC236}">
                <a16:creationId xmlns:a16="http://schemas.microsoft.com/office/drawing/2014/main" id="{EFE55DBE-73B5-A682-4958-9783BE9600F0}"/>
              </a:ext>
            </a:extLst>
          </p:cNvPr>
          <p:cNvPicPr>
            <a:picLocks noGrp="1" noChangeAspect="1"/>
          </p:cNvPicPr>
          <p:nvPr>
            <p:ph idx="1"/>
          </p:nvPr>
        </p:nvPicPr>
        <p:blipFill>
          <a:blip r:embed="rId2"/>
          <a:srcRect/>
          <a:stretch>
            <a:fillRect/>
          </a:stretch>
        </p:blipFill>
        <p:spPr>
          <a:xfrm>
            <a:off x="20" y="10"/>
            <a:ext cx="12191980" cy="6857990"/>
          </a:xfrm>
          <a:prstGeom prst="rect">
            <a:avLst/>
          </a:prstGeom>
        </p:spPr>
      </p:pic>
    </p:spTree>
    <p:extLst>
      <p:ext uri="{BB962C8B-B14F-4D97-AF65-F5344CB8AC3E}">
        <p14:creationId xmlns:p14="http://schemas.microsoft.com/office/powerpoint/2010/main" val="849991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AC6A5C-F1F6-7D22-A81D-77C34F93C0A9}"/>
              </a:ext>
            </a:extLst>
          </p:cNvPr>
          <p:cNvPicPr>
            <a:picLocks noChangeAspect="1"/>
          </p:cNvPicPr>
          <p:nvPr/>
        </p:nvPicPr>
        <p:blipFill>
          <a:blip r:embed="rId3"/>
          <a:srcRect/>
          <a:stretch>
            <a:fillRect/>
          </a:stretch>
        </p:blipFill>
        <p:spPr>
          <a:xfrm>
            <a:off x="20" y="10"/>
            <a:ext cx="12191980" cy="6857990"/>
          </a:xfrm>
          <a:prstGeom prst="rect">
            <a:avLst/>
          </a:prstGeom>
        </p:spPr>
      </p:pic>
      <p:sp>
        <p:nvSpPr>
          <p:cNvPr id="7" name="Freeform: Shape 6">
            <a:extLst>
              <a:ext uri="{FF2B5EF4-FFF2-40B4-BE49-F238E27FC236}">
                <a16:creationId xmlns:a16="http://schemas.microsoft.com/office/drawing/2014/main" id="{85C2136B-77EC-41E9-BDB6-58A4AE1429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33800"/>
            <a:ext cx="762000" cy="3124200"/>
          </a:xfrm>
          <a:custGeom>
            <a:avLst/>
            <a:gdLst>
              <a:gd name="connsiteX0" fmla="*/ 0 w 762000"/>
              <a:gd name="connsiteY0" fmla="*/ 0 h 3124200"/>
              <a:gd name="connsiteX1" fmla="*/ 762000 w 762000"/>
              <a:gd name="connsiteY1" fmla="*/ 3124200 h 3124200"/>
              <a:gd name="connsiteX2" fmla="*/ 0 w 762000"/>
              <a:gd name="connsiteY2" fmla="*/ 3124200 h 3124200"/>
            </a:gdLst>
            <a:ahLst/>
            <a:cxnLst>
              <a:cxn ang="0">
                <a:pos x="connsiteX0" y="connsiteY0"/>
              </a:cxn>
              <a:cxn ang="0">
                <a:pos x="connsiteX1" y="connsiteY1"/>
              </a:cxn>
              <a:cxn ang="0">
                <a:pos x="connsiteX2" y="connsiteY2"/>
              </a:cxn>
            </a:cxnLst>
            <a:rect l="l" t="t" r="r" b="b"/>
            <a:pathLst>
              <a:path w="762000" h="3124200">
                <a:moveTo>
                  <a:pt x="0" y="0"/>
                </a:moveTo>
                <a:lnTo>
                  <a:pt x="762000" y="3124200"/>
                </a:lnTo>
                <a:lnTo>
                  <a:pt x="0" y="31242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9" name="Straight Connector 8">
            <a:extLst>
              <a:ext uri="{FF2B5EF4-FFF2-40B4-BE49-F238E27FC236}">
                <a16:creationId xmlns:a16="http://schemas.microsoft.com/office/drawing/2014/main" id="{E55891F3-A5E2-4418-8950-25FA2B7312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274002" y="4502552"/>
            <a:ext cx="2917998" cy="235544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B1FCEB1-A7E1-417C-A7EF-AA30D5A085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3500" y="-16625"/>
            <a:ext cx="2667482" cy="68746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Freeform: Shape 12">
            <a:extLst>
              <a:ext uri="{FF2B5EF4-FFF2-40B4-BE49-F238E27FC236}">
                <a16:creationId xmlns:a16="http://schemas.microsoft.com/office/drawing/2014/main" id="{7FBCF2A6-1F18-4B68-B5D2-5B763ED41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2923" y="-16625"/>
            <a:ext cx="1269077" cy="6874625"/>
          </a:xfrm>
          <a:custGeom>
            <a:avLst/>
            <a:gdLst>
              <a:gd name="connsiteX0" fmla="*/ 714894 w 1269077"/>
              <a:gd name="connsiteY0" fmla="*/ 0 h 6874625"/>
              <a:gd name="connsiteX1" fmla="*/ 1269077 w 1269077"/>
              <a:gd name="connsiteY1" fmla="*/ 16625 h 6874625"/>
              <a:gd name="connsiteX2" fmla="*/ 1269077 w 1269077"/>
              <a:gd name="connsiteY2" fmla="*/ 6874625 h 6874625"/>
              <a:gd name="connsiteX3" fmla="*/ 0 w 1269077"/>
              <a:gd name="connsiteY3" fmla="*/ 6874625 h 6874625"/>
            </a:gdLst>
            <a:ahLst/>
            <a:cxnLst>
              <a:cxn ang="0">
                <a:pos x="connsiteX0" y="connsiteY0"/>
              </a:cxn>
              <a:cxn ang="0">
                <a:pos x="connsiteX1" y="connsiteY1"/>
              </a:cxn>
              <a:cxn ang="0">
                <a:pos x="connsiteX2" y="connsiteY2"/>
              </a:cxn>
              <a:cxn ang="0">
                <a:pos x="connsiteX3" y="connsiteY3"/>
              </a:cxn>
            </a:cxnLst>
            <a:rect l="l" t="t" r="r" b="b"/>
            <a:pathLst>
              <a:path w="1269077" h="6874625">
                <a:moveTo>
                  <a:pt x="714894" y="0"/>
                </a:moveTo>
                <a:lnTo>
                  <a:pt x="1269077" y="16625"/>
                </a:lnTo>
                <a:lnTo>
                  <a:pt x="1269077" y="6874625"/>
                </a:lnTo>
                <a:lnTo>
                  <a:pt x="0" y="6874625"/>
                </a:lnTo>
                <a:close/>
              </a:path>
            </a:pathLst>
          </a:custGeom>
          <a:solidFill>
            <a:schemeClr val="accent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3A27FB-A693-4A75-951E-0C77CD98F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374" y="-16624"/>
            <a:ext cx="1983626" cy="6874625"/>
          </a:xfrm>
          <a:custGeom>
            <a:avLst/>
            <a:gdLst>
              <a:gd name="connsiteX0" fmla="*/ 0 w 1983626"/>
              <a:gd name="connsiteY0" fmla="*/ 0 h 6874625"/>
              <a:gd name="connsiteX1" fmla="*/ 1983626 w 1983626"/>
              <a:gd name="connsiteY1" fmla="*/ 0 h 6874625"/>
              <a:gd name="connsiteX2" fmla="*/ 1983626 w 1983626"/>
              <a:gd name="connsiteY2" fmla="*/ 6874625 h 6874625"/>
              <a:gd name="connsiteX3" fmla="*/ 1522181 w 1983626"/>
              <a:gd name="connsiteY3" fmla="*/ 6874625 h 6874625"/>
            </a:gdLst>
            <a:ahLst/>
            <a:cxnLst>
              <a:cxn ang="0">
                <a:pos x="connsiteX0" y="connsiteY0"/>
              </a:cxn>
              <a:cxn ang="0">
                <a:pos x="connsiteX1" y="connsiteY1"/>
              </a:cxn>
              <a:cxn ang="0">
                <a:pos x="connsiteX2" y="connsiteY2"/>
              </a:cxn>
              <a:cxn ang="0">
                <a:pos x="connsiteX3" y="connsiteY3"/>
              </a:cxn>
            </a:cxnLst>
            <a:rect l="l" t="t" r="r" b="b"/>
            <a:pathLst>
              <a:path w="1983626" h="6874625">
                <a:moveTo>
                  <a:pt x="0" y="0"/>
                </a:moveTo>
                <a:lnTo>
                  <a:pt x="1983626" y="0"/>
                </a:lnTo>
                <a:lnTo>
                  <a:pt x="1983626" y="6874625"/>
                </a:lnTo>
                <a:lnTo>
                  <a:pt x="1522181" y="6874625"/>
                </a:lnTo>
                <a:close/>
              </a:path>
            </a:pathLst>
          </a:custGeom>
          <a:solidFill>
            <a:schemeClr val="accent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361360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B0A06-0F17-48D8-7527-57A4BF6F1F00}"/>
              </a:ext>
            </a:extLst>
          </p:cNvPr>
          <p:cNvSpPr>
            <a:spLocks noGrp="1"/>
          </p:cNvSpPr>
          <p:nvPr>
            <p:ph type="title"/>
          </p:nvPr>
        </p:nvSpPr>
        <p:spPr>
          <a:xfrm>
            <a:off x="677334" y="443753"/>
            <a:ext cx="8596668" cy="914399"/>
          </a:xfrm>
        </p:spPr>
        <p:txBody>
          <a:bodyPr anchor="t">
            <a:normAutofit/>
          </a:bodyPr>
          <a:lstStyle/>
          <a:p>
            <a:r>
              <a:rPr lang="en-GB"/>
              <a:t>Links</a:t>
            </a:r>
          </a:p>
        </p:txBody>
      </p:sp>
      <p:sp>
        <p:nvSpPr>
          <p:cNvPr id="3" name="Content Placeholder 2">
            <a:extLst>
              <a:ext uri="{FF2B5EF4-FFF2-40B4-BE49-F238E27FC236}">
                <a16:creationId xmlns:a16="http://schemas.microsoft.com/office/drawing/2014/main" id="{FFEB5312-5D09-C687-2230-F0868F8423A6}"/>
              </a:ext>
            </a:extLst>
          </p:cNvPr>
          <p:cNvSpPr>
            <a:spLocks noGrp="1"/>
          </p:cNvSpPr>
          <p:nvPr>
            <p:ph idx="1"/>
          </p:nvPr>
        </p:nvSpPr>
        <p:spPr>
          <a:xfrm>
            <a:off x="677333" y="1358153"/>
            <a:ext cx="6826125" cy="4503707"/>
          </a:xfrm>
        </p:spPr>
        <p:txBody>
          <a:bodyPr>
            <a:normAutofit fontScale="85000" lnSpcReduction="20000"/>
          </a:bodyPr>
          <a:lstStyle/>
          <a:p>
            <a:pPr marL="0" indent="0" fontAlgn="base">
              <a:lnSpc>
                <a:spcPct val="90000"/>
              </a:lnSpc>
              <a:buNone/>
            </a:pPr>
            <a:r>
              <a:rPr lang="en-GB" sz="2100" b="1"/>
              <a:t>Cheshire east parent carer forum</a:t>
            </a:r>
          </a:p>
          <a:p>
            <a:pPr marL="0" indent="0" fontAlgn="base">
              <a:lnSpc>
                <a:spcPct val="90000"/>
              </a:lnSpc>
              <a:buNone/>
            </a:pPr>
            <a:r>
              <a:rPr lang="en-GB" sz="2100" b="1"/>
              <a:t>	 </a:t>
            </a:r>
            <a:r>
              <a:rPr lang="en-GB" sz="2100" b="1">
                <a:hlinkClick r:id="rId3"/>
              </a:rPr>
              <a:t>https://www.cepcf.org/</a:t>
            </a:r>
            <a:endParaRPr lang="en-GB" sz="2100" b="1"/>
          </a:p>
          <a:p>
            <a:pPr marL="0" indent="0" fontAlgn="base">
              <a:lnSpc>
                <a:spcPct val="90000"/>
              </a:lnSpc>
              <a:buNone/>
            </a:pPr>
            <a:endParaRPr lang="en-GB" sz="2100" b="1"/>
          </a:p>
          <a:p>
            <a:pPr marL="0" indent="0" fontAlgn="base">
              <a:lnSpc>
                <a:spcPct val="90000"/>
              </a:lnSpc>
              <a:buNone/>
            </a:pPr>
            <a:endParaRPr lang="en-GB" sz="2100" b="1"/>
          </a:p>
          <a:p>
            <a:pPr marL="0" indent="0" fontAlgn="base">
              <a:lnSpc>
                <a:spcPct val="90000"/>
              </a:lnSpc>
              <a:buNone/>
            </a:pPr>
            <a:r>
              <a:rPr lang="en-GB" sz="2100" b="1"/>
              <a:t>The Cheshire East Local Offer </a:t>
            </a:r>
            <a:r>
              <a:rPr lang="en-US" sz="2100"/>
              <a:t>​</a:t>
            </a:r>
          </a:p>
          <a:p>
            <a:pPr marL="457200" lvl="1" indent="0" fontAlgn="base">
              <a:lnSpc>
                <a:spcPct val="90000"/>
              </a:lnSpc>
              <a:buNone/>
            </a:pPr>
            <a:r>
              <a:rPr lang="en-GB" sz="2100" b="1" u="sng">
                <a:hlinkClick r:id="rId4"/>
              </a:rPr>
              <a:t>Local Offer quick links</a:t>
            </a:r>
            <a:r>
              <a:rPr lang="en-GB" sz="2100"/>
              <a:t>​</a:t>
            </a:r>
          </a:p>
          <a:p>
            <a:pPr fontAlgn="base">
              <a:lnSpc>
                <a:spcPct val="90000"/>
              </a:lnSpc>
            </a:pPr>
            <a:endParaRPr lang="en-GB" sz="2100"/>
          </a:p>
          <a:p>
            <a:pPr fontAlgn="base">
              <a:lnSpc>
                <a:spcPct val="90000"/>
              </a:lnSpc>
            </a:pPr>
            <a:endParaRPr lang="en-GB" sz="2100"/>
          </a:p>
          <a:p>
            <a:pPr marL="0" indent="0" fontAlgn="base">
              <a:lnSpc>
                <a:spcPct val="90000"/>
              </a:lnSpc>
              <a:buNone/>
            </a:pPr>
            <a:r>
              <a:rPr lang="en-GB" sz="2100" b="1"/>
              <a:t>The Cheshire East Toolkit for Inclusion</a:t>
            </a:r>
            <a:r>
              <a:rPr lang="en-US" sz="2100"/>
              <a:t>​</a:t>
            </a:r>
          </a:p>
          <a:p>
            <a:pPr marL="457200" lvl="1" indent="0" fontAlgn="base">
              <a:lnSpc>
                <a:spcPct val="90000"/>
              </a:lnSpc>
              <a:buNone/>
            </a:pPr>
            <a:r>
              <a:rPr lang="en-GB" sz="2100" b="1" u="sng">
                <a:hlinkClick r:id="rId5"/>
              </a:rPr>
              <a:t>Toolkit for inclusion</a:t>
            </a:r>
            <a:r>
              <a:rPr lang="en-GB" sz="2100"/>
              <a:t>​</a:t>
            </a:r>
          </a:p>
          <a:p>
            <a:pPr fontAlgn="base">
              <a:lnSpc>
                <a:spcPct val="90000"/>
              </a:lnSpc>
            </a:pPr>
            <a:endParaRPr lang="en-GB" sz="2100"/>
          </a:p>
          <a:p>
            <a:pPr fontAlgn="base">
              <a:lnSpc>
                <a:spcPct val="90000"/>
              </a:lnSpc>
            </a:pPr>
            <a:endParaRPr lang="en-GB" sz="2100"/>
          </a:p>
          <a:p>
            <a:pPr marL="0" indent="0" fontAlgn="base">
              <a:lnSpc>
                <a:spcPct val="90000"/>
              </a:lnSpc>
              <a:buNone/>
            </a:pPr>
            <a:r>
              <a:rPr lang="en-GB" sz="2100" b="1"/>
              <a:t>Family Hub digital offer</a:t>
            </a:r>
            <a:r>
              <a:rPr lang="en-US" sz="2100"/>
              <a:t>​</a:t>
            </a:r>
          </a:p>
          <a:p>
            <a:pPr marL="457200" lvl="1" indent="0" fontAlgn="base">
              <a:lnSpc>
                <a:spcPct val="90000"/>
              </a:lnSpc>
              <a:buNone/>
            </a:pPr>
            <a:r>
              <a:rPr lang="en-GB" sz="2100" b="1" u="sng">
                <a:hlinkClick r:id="rId6"/>
              </a:rPr>
              <a:t>Family Hubs</a:t>
            </a:r>
            <a:endParaRPr lang="en-GB" sz="2100"/>
          </a:p>
          <a:p>
            <a:pPr>
              <a:lnSpc>
                <a:spcPct val="90000"/>
              </a:lnSpc>
            </a:pPr>
            <a:endParaRPr lang="en-GB" sz="1500"/>
          </a:p>
        </p:txBody>
      </p:sp>
      <p:pic>
        <p:nvPicPr>
          <p:cNvPr id="5" name="Graphic 4" descr="Questions outline">
            <a:extLst>
              <a:ext uri="{FF2B5EF4-FFF2-40B4-BE49-F238E27FC236}">
                <a16:creationId xmlns:a16="http://schemas.microsoft.com/office/drawing/2014/main" id="{12424D98-547B-BE47-BB07-56F4E7505DD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6601278" y="2370016"/>
            <a:ext cx="2389554" cy="2389554"/>
          </a:xfrm>
          <a:prstGeom prst="rect">
            <a:avLst/>
          </a:prstGeom>
        </p:spPr>
      </p:pic>
    </p:spTree>
    <p:extLst>
      <p:ext uri="{BB962C8B-B14F-4D97-AF65-F5344CB8AC3E}">
        <p14:creationId xmlns:p14="http://schemas.microsoft.com/office/powerpoint/2010/main" val="926551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57457-66F9-CE9C-61A2-7F76F856AABF}"/>
              </a:ext>
            </a:extLst>
          </p:cNvPr>
          <p:cNvSpPr>
            <a:spLocks noGrp="1"/>
          </p:cNvSpPr>
          <p:nvPr>
            <p:ph type="title"/>
          </p:nvPr>
        </p:nvSpPr>
        <p:spPr>
          <a:xfrm>
            <a:off x="677334" y="163902"/>
            <a:ext cx="9861875" cy="903857"/>
          </a:xfrm>
        </p:spPr>
        <p:txBody>
          <a:bodyPr>
            <a:normAutofit/>
          </a:bodyPr>
          <a:lstStyle/>
          <a:p>
            <a:pPr algn="ctr"/>
            <a:r>
              <a:rPr lang="en-GB" b="1"/>
              <a:t>Contact Us  </a:t>
            </a:r>
            <a:endParaRPr lang="en-US"/>
          </a:p>
        </p:txBody>
      </p:sp>
      <p:pic>
        <p:nvPicPr>
          <p:cNvPr id="6" name="Picture 5" descr="A screen shot of a qr code&#10;&#10;AI-generated content may be incorrect.">
            <a:extLst>
              <a:ext uri="{FF2B5EF4-FFF2-40B4-BE49-F238E27FC236}">
                <a16:creationId xmlns:a16="http://schemas.microsoft.com/office/drawing/2014/main" id="{B7DE340D-8461-A5F6-2702-2F16D710BB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823" y="1512682"/>
            <a:ext cx="3281240" cy="4069416"/>
          </a:xfrm>
          <a:prstGeom prst="rect">
            <a:avLst/>
          </a:prstGeom>
        </p:spPr>
      </p:pic>
      <p:pic>
        <p:nvPicPr>
          <p:cNvPr id="4" name="Picture 3" descr="A qr code with dots&#10;&#10;AI-generated content may be incorrect.">
            <a:extLst>
              <a:ext uri="{FF2B5EF4-FFF2-40B4-BE49-F238E27FC236}">
                <a16:creationId xmlns:a16="http://schemas.microsoft.com/office/drawing/2014/main" id="{6E988932-048F-2C68-1D89-30408D4CE06E}"/>
              </a:ext>
            </a:extLst>
          </p:cNvPr>
          <p:cNvPicPr>
            <a:picLocks noChangeAspect="1"/>
          </p:cNvPicPr>
          <p:nvPr/>
        </p:nvPicPr>
        <p:blipFill>
          <a:blip r:embed="rId3"/>
          <a:stretch>
            <a:fillRect/>
          </a:stretch>
        </p:blipFill>
        <p:spPr>
          <a:xfrm>
            <a:off x="1852617" y="2231218"/>
            <a:ext cx="2386935" cy="2386935"/>
          </a:xfrm>
          <a:prstGeom prst="rect">
            <a:avLst/>
          </a:prstGeom>
        </p:spPr>
      </p:pic>
      <p:sp>
        <p:nvSpPr>
          <p:cNvPr id="3" name="Content Placeholder 2">
            <a:extLst>
              <a:ext uri="{FF2B5EF4-FFF2-40B4-BE49-F238E27FC236}">
                <a16:creationId xmlns:a16="http://schemas.microsoft.com/office/drawing/2014/main" id="{12A32D44-F8BC-FE7F-78B2-E747B0A4B454}"/>
              </a:ext>
            </a:extLst>
          </p:cNvPr>
          <p:cNvSpPr>
            <a:spLocks noGrp="1"/>
          </p:cNvSpPr>
          <p:nvPr>
            <p:ph idx="1"/>
          </p:nvPr>
        </p:nvSpPr>
        <p:spPr>
          <a:xfrm>
            <a:off x="1536549" y="1513608"/>
            <a:ext cx="9247074" cy="4527754"/>
          </a:xfrm>
        </p:spPr>
        <p:txBody>
          <a:bodyPr vert="horz" lIns="91440" tIns="45720" rIns="91440" bIns="45720" rtlCol="0" anchor="t">
            <a:normAutofit/>
          </a:bodyPr>
          <a:lstStyle/>
          <a:p>
            <a:pPr marL="0" indent="0">
              <a:buNone/>
            </a:pPr>
            <a:r>
              <a:rPr lang="en-GB"/>
              <a:t>Cheshire East PCF Website</a:t>
            </a:r>
            <a:endParaRPr lang="en-US"/>
          </a:p>
          <a:p>
            <a:endParaRPr lang="en-GB"/>
          </a:p>
        </p:txBody>
      </p:sp>
      <p:pic>
        <p:nvPicPr>
          <p:cNvPr id="8" name="Picture 7" descr="A logo for a parent care company&#10;&#10;AI-generated content may be incorrect.">
            <a:extLst>
              <a:ext uri="{FF2B5EF4-FFF2-40B4-BE49-F238E27FC236}">
                <a16:creationId xmlns:a16="http://schemas.microsoft.com/office/drawing/2014/main" id="{91847C48-DFFD-9D03-39E8-5A14D86D6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415" y="5781944"/>
            <a:ext cx="1724462" cy="906399"/>
          </a:xfrm>
          <a:prstGeom prst="rect">
            <a:avLst/>
          </a:prstGeom>
        </p:spPr>
      </p:pic>
    </p:spTree>
    <p:extLst>
      <p:ext uri="{BB962C8B-B14F-4D97-AF65-F5344CB8AC3E}">
        <p14:creationId xmlns:p14="http://schemas.microsoft.com/office/powerpoint/2010/main" val="1631179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b4129858-702a-4fb0-a4cf-f4f377935eba">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4600C4B12B3DB43A5D2496AD16E606A" ma:contentTypeVersion="6" ma:contentTypeDescription="Create a new document." ma:contentTypeScope="" ma:versionID="8b6cdb855e232dd8481d0afaeee51b20">
  <xsd:schema xmlns:xsd="http://www.w3.org/2001/XMLSchema" xmlns:xs="http://www.w3.org/2001/XMLSchema" xmlns:p="http://schemas.microsoft.com/office/2006/metadata/properties" xmlns:ns2="da03ae48-9225-40fb-8a9d-017a5907863a" xmlns:ns3="b4129858-702a-4fb0-a4cf-f4f377935eba" targetNamespace="http://schemas.microsoft.com/office/2006/metadata/properties" ma:root="true" ma:fieldsID="760c2474c7ae3309ca1c3edf02a291a4" ns2:_="" ns3:_="">
    <xsd:import namespace="da03ae48-9225-40fb-8a9d-017a5907863a"/>
    <xsd:import namespace="b4129858-702a-4fb0-a4cf-f4f377935eb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03ae48-9225-40fb-8a9d-017a590786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4129858-702a-4fb0-a4cf-f4f377935eb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A91170-8D16-4B22-8C84-87426A583D00}">
  <ds:schemaRefs>
    <ds:schemaRef ds:uri="b4129858-702a-4fb0-a4cf-f4f377935eba"/>
    <ds:schemaRef ds:uri="da03ae48-9225-40fb-8a9d-017a5907863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B26D085-F800-4F97-8892-1C1D046BB4CB}">
  <ds:schemaRefs>
    <ds:schemaRef ds:uri="http://schemas.microsoft.com/sharepoint/v3/contenttype/forms"/>
  </ds:schemaRefs>
</ds:datastoreItem>
</file>

<file path=customXml/itemProps3.xml><?xml version="1.0" encoding="utf-8"?>
<ds:datastoreItem xmlns:ds="http://schemas.openxmlformats.org/officeDocument/2006/customXml" ds:itemID="{A8A27AF7-A7AD-4C08-B53D-544A0B34BD0B}">
  <ds:schemaRefs>
    <ds:schemaRef ds:uri="b4129858-702a-4fb0-a4cf-f4f377935eba"/>
    <ds:schemaRef ds:uri="da03ae48-9225-40fb-8a9d-017a5907863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97</TotalTime>
  <Words>1699</Words>
  <Application>Microsoft Office PowerPoint</Application>
  <PresentationFormat>Widescreen</PresentationFormat>
  <Paragraphs>176</Paragraphs>
  <Slides>22</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Arial</vt:lpstr>
      <vt:lpstr>Calibri</vt:lpstr>
      <vt:lpstr>Trebuchet MS</vt:lpstr>
      <vt:lpstr>Wingdings 3</vt:lpstr>
      <vt:lpstr>Facet</vt:lpstr>
      <vt:lpstr>Facet</vt:lpstr>
      <vt:lpstr>PINS Coffee morning 2 Spring 2026</vt:lpstr>
      <vt:lpstr>PINS Coffee morning Spring Term</vt:lpstr>
      <vt:lpstr>Partnership for Inclusion of Neurodiversity Pilot (PINS) </vt:lpstr>
      <vt:lpstr>The legal (statutory) framework for SEND.</vt:lpstr>
      <vt:lpstr>Children and families Act and the SEN Code of practice</vt:lpstr>
      <vt:lpstr>Children and families Act and the SEN Code of practice</vt:lpstr>
      <vt:lpstr>Children and Families Act 2014 - EHCPs</vt:lpstr>
      <vt:lpstr>The Cheshire East SEND Tool kit for Inclusion</vt:lpstr>
      <vt:lpstr>Equality Act 2010</vt:lpstr>
      <vt:lpstr>What is the Local Offer ?</vt:lpstr>
      <vt:lpstr>Local Offer website : Cheshire East Livewell</vt:lpstr>
      <vt:lpstr>SEND REFORM PROPOSALS</vt:lpstr>
      <vt:lpstr>SEND Reforms and consultation link</vt:lpstr>
      <vt:lpstr>Information on SEND Reform for parents and carers of children  receiving SEND support in mainstream schools and colleges </vt:lpstr>
      <vt:lpstr>Information on SEND Reform for parents and carers of children  receiving SEND support in mainstream schools and colleges </vt:lpstr>
      <vt:lpstr>Information on SEND Reform for parents and carers of children  receiving SEND support in mainstream schools and colleges </vt:lpstr>
      <vt:lpstr>Information on SEND Reform for parents and carers of children  receiving SEND support in mainstream schools and colleges </vt:lpstr>
      <vt:lpstr>Transitions - 2030</vt:lpstr>
      <vt:lpstr>PowerPoint Presentation</vt:lpstr>
      <vt:lpstr>PowerPoint Presentation</vt:lpstr>
      <vt:lpstr>Links</vt:lpstr>
      <vt:lpstr>Contact 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Walters</dc:creator>
  <cp:lastModifiedBy>Sarah Simpkin</cp:lastModifiedBy>
  <cp:revision>19</cp:revision>
  <cp:lastPrinted>2020-11-11T19:34:03Z</cp:lastPrinted>
  <dcterms:created xsi:type="dcterms:W3CDTF">2020-11-10T18:28:48Z</dcterms:created>
  <dcterms:modified xsi:type="dcterms:W3CDTF">2026-03-25T07:48:44Z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0x01010024600C4B12B3DB43A5D2496AD16E606A</vt:lpwstr>
  </property>
  <property fmtid="{D5CDD505-2E9C-101B-9397-08002B2CF9AE}" pid="3" name="xd_ProgID">
    <vt:lpwstr/>
  </property>
  <property fmtid="{D5CDD505-2E9C-101B-9397-08002B2CF9AE}" pid="4" name="ComplianceAssetId">
    <vt:lpwstr/>
  </property>
  <property fmtid="{D5CDD505-2E9C-101B-9397-08002B2CF9AE}" pid="5" name="TemplateUrl">
    <vt:lpwstr/>
  </property>
  <property fmtid="{D5CDD505-2E9C-101B-9397-08002B2CF9AE}" pid="6" name="_ExtendedDescription">
    <vt:lpwstr/>
  </property>
  <property fmtid="{D5CDD505-2E9C-101B-9397-08002B2CF9AE}" pid="7" name="TriggerFlowInfo">
    <vt:lpwstr/>
  </property>
  <property fmtid="{D5CDD505-2E9C-101B-9397-08002B2CF9AE}" pid="8" name="xd_Signature">
    <vt:bool>false</vt:bool>
  </property>
</Properties>
</file>